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6" r:id="rId2"/>
    <p:sldId id="317" r:id="rId3"/>
    <p:sldId id="318" r:id="rId4"/>
    <p:sldId id="319" r:id="rId5"/>
    <p:sldId id="320" r:id="rId6"/>
    <p:sldId id="321" r:id="rId7"/>
    <p:sldId id="322" r:id="rId8"/>
    <p:sldId id="323" r:id="rId9"/>
    <p:sldId id="324" r:id="rId10"/>
    <p:sldId id="325" r:id="rId11"/>
    <p:sldId id="326" r:id="rId12"/>
    <p:sldId id="327" r:id="rId13"/>
    <p:sldId id="328" r:id="rId14"/>
    <p:sldId id="329" r:id="rId15"/>
    <p:sldId id="330" r:id="rId16"/>
    <p:sldId id="331" r:id="rId17"/>
    <p:sldId id="336" r:id="rId18"/>
    <p:sldId id="332" r:id="rId19"/>
    <p:sldId id="333" r:id="rId20"/>
    <p:sldId id="334" r:id="rId21"/>
    <p:sldId id="335" r:id="rId22"/>
    <p:sldId id="337" r:id="rId23"/>
    <p:sldId id="338" r:id="rId24"/>
    <p:sldId id="339" r:id="rId25"/>
    <p:sldId id="340" r:id="rId26"/>
    <p:sldId id="341" r:id="rId27"/>
    <p:sldId id="342" r:id="rId28"/>
    <p:sldId id="343" r:id="rId29"/>
    <p:sldId id="344" r:id="rId30"/>
    <p:sldId id="345" r:id="rId31"/>
    <p:sldId id="346" r:id="rId32"/>
    <p:sldId id="347" r:id="rId33"/>
    <p:sldId id="348" r:id="rId34"/>
    <p:sldId id="349" r:id="rId35"/>
    <p:sldId id="350" r:id="rId36"/>
    <p:sldId id="351" r:id="rId37"/>
    <p:sldId id="352" r:id="rId38"/>
    <p:sldId id="353" r:id="rId39"/>
    <p:sldId id="354" r:id="rId40"/>
    <p:sldId id="355" r:id="rId41"/>
    <p:sldId id="356" r:id="rId42"/>
    <p:sldId id="357" r:id="rId43"/>
    <p:sldId id="358" r:id="rId44"/>
    <p:sldId id="359" r:id="rId45"/>
    <p:sldId id="360" r:id="rId46"/>
    <p:sldId id="361" r:id="rId47"/>
    <p:sldId id="362" r:id="rId48"/>
    <p:sldId id="363" r:id="rId49"/>
    <p:sldId id="364" r:id="rId50"/>
    <p:sldId id="365" r:id="rId51"/>
    <p:sldId id="377" r:id="rId52"/>
    <p:sldId id="378" r:id="rId53"/>
    <p:sldId id="379" r:id="rId54"/>
    <p:sldId id="380" r:id="rId55"/>
    <p:sldId id="381" r:id="rId56"/>
    <p:sldId id="382" r:id="rId57"/>
    <p:sldId id="383" r:id="rId58"/>
    <p:sldId id="384" r:id="rId59"/>
    <p:sldId id="385" r:id="rId60"/>
    <p:sldId id="386" r:id="rId61"/>
    <p:sldId id="387" r:id="rId62"/>
    <p:sldId id="366" r:id="rId63"/>
    <p:sldId id="367" r:id="rId64"/>
    <p:sldId id="368" r:id="rId65"/>
    <p:sldId id="369" r:id="rId66"/>
    <p:sldId id="370" r:id="rId67"/>
    <p:sldId id="371" r:id="rId68"/>
    <p:sldId id="372" r:id="rId69"/>
    <p:sldId id="373" r:id="rId70"/>
    <p:sldId id="374" r:id="rId71"/>
    <p:sldId id="375" r:id="rId72"/>
    <p:sldId id="388" r:id="rId73"/>
    <p:sldId id="389" r:id="rId74"/>
    <p:sldId id="390" r:id="rId75"/>
    <p:sldId id="391" r:id="rId76"/>
    <p:sldId id="392" r:id="rId77"/>
    <p:sldId id="393" r:id="rId78"/>
    <p:sldId id="394" r:id="rId79"/>
    <p:sldId id="395" r:id="rId80"/>
    <p:sldId id="396" r:id="rId81"/>
    <p:sldId id="397"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97" autoAdjust="0"/>
    <p:restoredTop sz="94660"/>
  </p:normalViewPr>
  <p:slideViewPr>
    <p:cSldViewPr snapToGrid="0">
      <p:cViewPr varScale="1">
        <p:scale>
          <a:sx n="70" d="100"/>
          <a:sy n="70" d="100"/>
        </p:scale>
        <p:origin x="-954"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423855-C15E-4CE0-93D6-E55FCDC56CEC}" type="datetimeFigureOut">
              <a:rPr lang="en-IN" smtClean="0"/>
              <a:t>03-12-2020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0AE8A9-556D-4F25-AAEF-952EDA820A4F}" type="slidenum">
              <a:rPr lang="en-IN" smtClean="0"/>
              <a:t>‹#›</a:t>
            </a:fld>
            <a:endParaRPr lang="en-IN"/>
          </a:p>
        </p:txBody>
      </p:sp>
    </p:spTree>
    <p:extLst>
      <p:ext uri="{BB962C8B-B14F-4D97-AF65-F5344CB8AC3E}">
        <p14:creationId xmlns:p14="http://schemas.microsoft.com/office/powerpoint/2010/main" val="3167925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81A15F-EE38-4530-B1FC-012B66060C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F25525D6-F348-43FB-ABE4-0F775CC428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D3DD32EA-26B8-4D62-A4BE-A52E4E2C2DFA}"/>
              </a:ext>
            </a:extLst>
          </p:cNvPr>
          <p:cNvSpPr>
            <a:spLocks noGrp="1"/>
          </p:cNvSpPr>
          <p:nvPr>
            <p:ph type="dt" sz="half" idx="10"/>
          </p:nvPr>
        </p:nvSpPr>
        <p:spPr/>
        <p:txBody>
          <a:bodyPr/>
          <a:lstStyle/>
          <a:p>
            <a:fld id="{B32455B0-E162-486F-8421-E61935D3DA5F}" type="datetime1">
              <a:rPr lang="en-IN" smtClean="0"/>
              <a:t>03-12-2020</a:t>
            </a:fld>
            <a:endParaRPr lang="en-IN"/>
          </a:p>
        </p:txBody>
      </p:sp>
      <p:sp>
        <p:nvSpPr>
          <p:cNvPr id="5" name="Footer Placeholder 4">
            <a:extLst>
              <a:ext uri="{FF2B5EF4-FFF2-40B4-BE49-F238E27FC236}">
                <a16:creationId xmlns="" xmlns:a16="http://schemas.microsoft.com/office/drawing/2014/main" id="{5576376A-2E4B-4C83-A79D-A2305F03F998}"/>
              </a:ext>
            </a:extLst>
          </p:cNvPr>
          <p:cNvSpPr>
            <a:spLocks noGrp="1"/>
          </p:cNvSpPr>
          <p:nvPr>
            <p:ph type="ftr" sz="quarter" idx="11"/>
          </p:nvPr>
        </p:nvSpPr>
        <p:spPr/>
        <p:txBody>
          <a:bodyPr/>
          <a:lstStyle>
            <a:lvl1pPr>
              <a:defRPr b="1">
                <a:solidFill>
                  <a:schemeClr val="tx1"/>
                </a:solidFill>
                <a:latin typeface="Cambria" pitchFamily="18" charset="0"/>
                <a:ea typeface="Cambria" pitchFamily="18" charset="0"/>
              </a:defRPr>
            </a:lvl1pPr>
          </a:lstStyle>
          <a:p>
            <a:r>
              <a:rPr lang="en-IN" smtClean="0"/>
              <a:t>Unit-II HDFS,Hadoop Infrastructure</a:t>
            </a:r>
            <a:endParaRPr lang="en-IN" dirty="0"/>
          </a:p>
        </p:txBody>
      </p:sp>
      <p:sp>
        <p:nvSpPr>
          <p:cNvPr id="6" name="Slide Number Placeholder 5">
            <a:extLst>
              <a:ext uri="{FF2B5EF4-FFF2-40B4-BE49-F238E27FC236}">
                <a16:creationId xmlns="" xmlns:a16="http://schemas.microsoft.com/office/drawing/2014/main" id="{6687086E-FF38-4CA8-8540-26CDD0F00418}"/>
              </a:ext>
            </a:extLst>
          </p:cNvPr>
          <p:cNvSpPr>
            <a:spLocks noGrp="1"/>
          </p:cNvSpPr>
          <p:nvPr>
            <p:ph type="sldNum" sz="quarter" idx="12"/>
          </p:nvPr>
        </p:nvSpPr>
        <p:spPr/>
        <p:txBody>
          <a:bodyPr/>
          <a:lstStyle/>
          <a:p>
            <a:fld id="{236A2DA2-38D1-4472-B02D-8498B342C0EB}" type="slidenum">
              <a:rPr lang="en-IN" smtClean="0"/>
              <a:t>‹#›</a:t>
            </a:fld>
            <a:endParaRPr lang="en-IN"/>
          </a:p>
        </p:txBody>
      </p:sp>
    </p:spTree>
    <p:extLst>
      <p:ext uri="{BB962C8B-B14F-4D97-AF65-F5344CB8AC3E}">
        <p14:creationId xmlns:p14="http://schemas.microsoft.com/office/powerpoint/2010/main" val="582458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6C23A6-8897-4661-AA2A-7B714B988A5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775B722A-0FB0-416C-9B12-78907F0EC6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62118CA8-E3BD-4C96-AFA4-9A2163B8B31B}"/>
              </a:ext>
            </a:extLst>
          </p:cNvPr>
          <p:cNvSpPr>
            <a:spLocks noGrp="1"/>
          </p:cNvSpPr>
          <p:nvPr>
            <p:ph type="dt" sz="half" idx="10"/>
          </p:nvPr>
        </p:nvSpPr>
        <p:spPr/>
        <p:txBody>
          <a:bodyPr/>
          <a:lstStyle/>
          <a:p>
            <a:fld id="{6241579C-6A3F-4F26-97EE-6241E0BBF141}" type="datetime1">
              <a:rPr lang="en-IN" smtClean="0"/>
              <a:t>03-12-2020</a:t>
            </a:fld>
            <a:endParaRPr lang="en-IN"/>
          </a:p>
        </p:txBody>
      </p:sp>
      <p:sp>
        <p:nvSpPr>
          <p:cNvPr id="5" name="Footer Placeholder 4">
            <a:extLst>
              <a:ext uri="{FF2B5EF4-FFF2-40B4-BE49-F238E27FC236}">
                <a16:creationId xmlns="" xmlns:a16="http://schemas.microsoft.com/office/drawing/2014/main" id="{ECB3EB9E-D349-460C-A928-60F155394952}"/>
              </a:ext>
            </a:extLst>
          </p:cNvPr>
          <p:cNvSpPr>
            <a:spLocks noGrp="1"/>
          </p:cNvSpPr>
          <p:nvPr>
            <p:ph type="ftr" sz="quarter" idx="11"/>
          </p:nvPr>
        </p:nvSpPr>
        <p:spPr/>
        <p:txBody>
          <a:bodyPr/>
          <a:lstStyle/>
          <a:p>
            <a:r>
              <a:rPr lang="en-IN" smtClean="0"/>
              <a:t>Unit-II HDFS,Hadoop Infrastructure</a:t>
            </a:r>
            <a:endParaRPr lang="en-IN"/>
          </a:p>
        </p:txBody>
      </p:sp>
      <p:sp>
        <p:nvSpPr>
          <p:cNvPr id="6" name="Slide Number Placeholder 5">
            <a:extLst>
              <a:ext uri="{FF2B5EF4-FFF2-40B4-BE49-F238E27FC236}">
                <a16:creationId xmlns="" xmlns:a16="http://schemas.microsoft.com/office/drawing/2014/main" id="{AFBD1936-CA71-449E-94A5-E27DFC57F015}"/>
              </a:ext>
            </a:extLst>
          </p:cNvPr>
          <p:cNvSpPr>
            <a:spLocks noGrp="1"/>
          </p:cNvSpPr>
          <p:nvPr>
            <p:ph type="sldNum" sz="quarter" idx="12"/>
          </p:nvPr>
        </p:nvSpPr>
        <p:spPr/>
        <p:txBody>
          <a:bodyPr/>
          <a:lstStyle/>
          <a:p>
            <a:fld id="{236A2DA2-38D1-4472-B02D-8498B342C0EB}" type="slidenum">
              <a:rPr lang="en-IN" smtClean="0"/>
              <a:t>‹#›</a:t>
            </a:fld>
            <a:endParaRPr lang="en-IN"/>
          </a:p>
        </p:txBody>
      </p:sp>
    </p:spTree>
    <p:extLst>
      <p:ext uri="{BB962C8B-B14F-4D97-AF65-F5344CB8AC3E}">
        <p14:creationId xmlns:p14="http://schemas.microsoft.com/office/powerpoint/2010/main" val="2011891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679330BE-381D-4D0C-ADA2-E8A35A4C8F0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05AEAFE3-27FA-4CDC-A1C7-A2A6963CC9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56808D90-6B7C-4CD3-B713-D7409F2545C7}"/>
              </a:ext>
            </a:extLst>
          </p:cNvPr>
          <p:cNvSpPr>
            <a:spLocks noGrp="1"/>
          </p:cNvSpPr>
          <p:nvPr>
            <p:ph type="dt" sz="half" idx="10"/>
          </p:nvPr>
        </p:nvSpPr>
        <p:spPr/>
        <p:txBody>
          <a:bodyPr/>
          <a:lstStyle/>
          <a:p>
            <a:fld id="{FAA61437-14F3-4CA0-B252-853E7BA23ABE}" type="datetime1">
              <a:rPr lang="en-IN" smtClean="0"/>
              <a:t>03-12-2020</a:t>
            </a:fld>
            <a:endParaRPr lang="en-IN"/>
          </a:p>
        </p:txBody>
      </p:sp>
      <p:sp>
        <p:nvSpPr>
          <p:cNvPr id="5" name="Footer Placeholder 4">
            <a:extLst>
              <a:ext uri="{FF2B5EF4-FFF2-40B4-BE49-F238E27FC236}">
                <a16:creationId xmlns="" xmlns:a16="http://schemas.microsoft.com/office/drawing/2014/main" id="{BD52DEDD-FB60-4591-93E4-DB728E87C8FB}"/>
              </a:ext>
            </a:extLst>
          </p:cNvPr>
          <p:cNvSpPr>
            <a:spLocks noGrp="1"/>
          </p:cNvSpPr>
          <p:nvPr>
            <p:ph type="ftr" sz="quarter" idx="11"/>
          </p:nvPr>
        </p:nvSpPr>
        <p:spPr/>
        <p:txBody>
          <a:bodyPr/>
          <a:lstStyle/>
          <a:p>
            <a:r>
              <a:rPr lang="en-IN" smtClean="0"/>
              <a:t>Unit-II HDFS,Hadoop Infrastructure</a:t>
            </a:r>
            <a:endParaRPr lang="en-IN"/>
          </a:p>
        </p:txBody>
      </p:sp>
      <p:sp>
        <p:nvSpPr>
          <p:cNvPr id="6" name="Slide Number Placeholder 5">
            <a:extLst>
              <a:ext uri="{FF2B5EF4-FFF2-40B4-BE49-F238E27FC236}">
                <a16:creationId xmlns="" xmlns:a16="http://schemas.microsoft.com/office/drawing/2014/main" id="{2082B4C8-11DE-4D3C-A709-A3CC3E7B41D7}"/>
              </a:ext>
            </a:extLst>
          </p:cNvPr>
          <p:cNvSpPr>
            <a:spLocks noGrp="1"/>
          </p:cNvSpPr>
          <p:nvPr>
            <p:ph type="sldNum" sz="quarter" idx="12"/>
          </p:nvPr>
        </p:nvSpPr>
        <p:spPr/>
        <p:txBody>
          <a:bodyPr/>
          <a:lstStyle/>
          <a:p>
            <a:fld id="{236A2DA2-38D1-4472-B02D-8498B342C0EB}" type="slidenum">
              <a:rPr lang="en-IN" smtClean="0"/>
              <a:t>‹#›</a:t>
            </a:fld>
            <a:endParaRPr lang="en-IN"/>
          </a:p>
        </p:txBody>
      </p:sp>
    </p:spTree>
    <p:extLst>
      <p:ext uri="{BB962C8B-B14F-4D97-AF65-F5344CB8AC3E}">
        <p14:creationId xmlns:p14="http://schemas.microsoft.com/office/powerpoint/2010/main" val="3836689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83973B-9BC4-45AB-9EE5-D5A2148F8A0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FDB7BE67-64C4-4DB9-B827-CC148CC3E9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243C4B70-C218-418B-8506-17485ECC9BB9}"/>
              </a:ext>
            </a:extLst>
          </p:cNvPr>
          <p:cNvSpPr>
            <a:spLocks noGrp="1"/>
          </p:cNvSpPr>
          <p:nvPr>
            <p:ph type="dt" sz="half" idx="10"/>
          </p:nvPr>
        </p:nvSpPr>
        <p:spPr/>
        <p:txBody>
          <a:bodyPr/>
          <a:lstStyle/>
          <a:p>
            <a:fld id="{6C8C2A31-AC42-43E0-BF0B-18E87CCF83DF}" type="datetime1">
              <a:rPr lang="en-IN" smtClean="0"/>
              <a:t>03-12-2020</a:t>
            </a:fld>
            <a:endParaRPr lang="en-IN"/>
          </a:p>
        </p:txBody>
      </p:sp>
      <p:sp>
        <p:nvSpPr>
          <p:cNvPr id="5" name="Footer Placeholder 4">
            <a:extLst>
              <a:ext uri="{FF2B5EF4-FFF2-40B4-BE49-F238E27FC236}">
                <a16:creationId xmlns="" xmlns:a16="http://schemas.microsoft.com/office/drawing/2014/main" id="{604C9375-AAA2-406A-8DFE-2CF2CA757FE6}"/>
              </a:ext>
            </a:extLst>
          </p:cNvPr>
          <p:cNvSpPr>
            <a:spLocks noGrp="1"/>
          </p:cNvSpPr>
          <p:nvPr>
            <p:ph type="ftr" sz="quarter" idx="11"/>
          </p:nvPr>
        </p:nvSpPr>
        <p:spPr/>
        <p:txBody>
          <a:bodyPr/>
          <a:lstStyle>
            <a:lvl1pPr>
              <a:defRPr b="1">
                <a:solidFill>
                  <a:schemeClr val="tx1"/>
                </a:solidFill>
                <a:latin typeface="Cambria" pitchFamily="18" charset="0"/>
                <a:ea typeface="Cambria" pitchFamily="18" charset="0"/>
              </a:defRPr>
            </a:lvl1pPr>
          </a:lstStyle>
          <a:p>
            <a:r>
              <a:rPr lang="en-IN" smtClean="0"/>
              <a:t>Unit-II HDFS,Hadoop Infrastructure</a:t>
            </a:r>
            <a:endParaRPr lang="en-IN" dirty="0"/>
          </a:p>
        </p:txBody>
      </p:sp>
      <p:sp>
        <p:nvSpPr>
          <p:cNvPr id="6" name="Slide Number Placeholder 5">
            <a:extLst>
              <a:ext uri="{FF2B5EF4-FFF2-40B4-BE49-F238E27FC236}">
                <a16:creationId xmlns="" xmlns:a16="http://schemas.microsoft.com/office/drawing/2014/main" id="{86A76BC3-0AA7-45C9-81D5-DF305D4052F9}"/>
              </a:ext>
            </a:extLst>
          </p:cNvPr>
          <p:cNvSpPr>
            <a:spLocks noGrp="1"/>
          </p:cNvSpPr>
          <p:nvPr>
            <p:ph type="sldNum" sz="quarter" idx="12"/>
          </p:nvPr>
        </p:nvSpPr>
        <p:spPr/>
        <p:txBody>
          <a:bodyPr/>
          <a:lstStyle>
            <a:lvl1pPr>
              <a:defRPr sz="2400" b="1">
                <a:solidFill>
                  <a:schemeClr val="tx1"/>
                </a:solidFill>
              </a:defRPr>
            </a:lvl1pPr>
          </a:lstStyle>
          <a:p>
            <a:fld id="{236A2DA2-38D1-4472-B02D-8498B342C0EB}" type="slidenum">
              <a:rPr lang="en-IN" smtClean="0"/>
              <a:pPr/>
              <a:t>‹#›</a:t>
            </a:fld>
            <a:endParaRPr lang="en-IN" dirty="0"/>
          </a:p>
        </p:txBody>
      </p:sp>
    </p:spTree>
    <p:extLst>
      <p:ext uri="{BB962C8B-B14F-4D97-AF65-F5344CB8AC3E}">
        <p14:creationId xmlns:p14="http://schemas.microsoft.com/office/powerpoint/2010/main" val="2644909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81DD85-B1BB-4C5F-86B1-5EFB834D3D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30A5A993-A662-4424-A8EB-F6B2E3EDF1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F75693E1-10B0-44BD-A084-2DD7209AFA78}"/>
              </a:ext>
            </a:extLst>
          </p:cNvPr>
          <p:cNvSpPr>
            <a:spLocks noGrp="1"/>
          </p:cNvSpPr>
          <p:nvPr>
            <p:ph type="dt" sz="half" idx="10"/>
          </p:nvPr>
        </p:nvSpPr>
        <p:spPr/>
        <p:txBody>
          <a:bodyPr/>
          <a:lstStyle/>
          <a:p>
            <a:fld id="{E9F2D446-4858-4C0D-8A1E-AD16A65CD975}" type="datetime1">
              <a:rPr lang="en-IN" smtClean="0"/>
              <a:t>03-12-2020</a:t>
            </a:fld>
            <a:endParaRPr lang="en-IN"/>
          </a:p>
        </p:txBody>
      </p:sp>
      <p:sp>
        <p:nvSpPr>
          <p:cNvPr id="5" name="Footer Placeholder 4">
            <a:extLst>
              <a:ext uri="{FF2B5EF4-FFF2-40B4-BE49-F238E27FC236}">
                <a16:creationId xmlns="" xmlns:a16="http://schemas.microsoft.com/office/drawing/2014/main" id="{AD3BCF2A-2C3E-4534-86C4-787372529531}"/>
              </a:ext>
            </a:extLst>
          </p:cNvPr>
          <p:cNvSpPr>
            <a:spLocks noGrp="1"/>
          </p:cNvSpPr>
          <p:nvPr>
            <p:ph type="ftr" sz="quarter" idx="11"/>
          </p:nvPr>
        </p:nvSpPr>
        <p:spPr/>
        <p:txBody>
          <a:bodyPr/>
          <a:lstStyle/>
          <a:p>
            <a:r>
              <a:rPr lang="en-IN" smtClean="0"/>
              <a:t>Unit-II HDFS,Hadoop Infrastructure</a:t>
            </a:r>
            <a:endParaRPr lang="en-IN"/>
          </a:p>
        </p:txBody>
      </p:sp>
      <p:sp>
        <p:nvSpPr>
          <p:cNvPr id="6" name="Slide Number Placeholder 5">
            <a:extLst>
              <a:ext uri="{FF2B5EF4-FFF2-40B4-BE49-F238E27FC236}">
                <a16:creationId xmlns="" xmlns:a16="http://schemas.microsoft.com/office/drawing/2014/main" id="{C95F337E-0376-4102-8CA6-72E53982FEC7}"/>
              </a:ext>
            </a:extLst>
          </p:cNvPr>
          <p:cNvSpPr>
            <a:spLocks noGrp="1"/>
          </p:cNvSpPr>
          <p:nvPr>
            <p:ph type="sldNum" sz="quarter" idx="12"/>
          </p:nvPr>
        </p:nvSpPr>
        <p:spPr/>
        <p:txBody>
          <a:bodyPr/>
          <a:lstStyle/>
          <a:p>
            <a:fld id="{236A2DA2-38D1-4472-B02D-8498B342C0EB}" type="slidenum">
              <a:rPr lang="en-IN" smtClean="0"/>
              <a:t>‹#›</a:t>
            </a:fld>
            <a:endParaRPr lang="en-IN"/>
          </a:p>
        </p:txBody>
      </p:sp>
    </p:spTree>
    <p:extLst>
      <p:ext uri="{BB962C8B-B14F-4D97-AF65-F5344CB8AC3E}">
        <p14:creationId xmlns:p14="http://schemas.microsoft.com/office/powerpoint/2010/main" val="1466323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910D27-5907-40EE-B9EC-701C06BF83F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84491E70-E239-4B61-A435-D7C3A1D0D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8390EFB1-AF52-4B63-BDB8-08348B3A58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33ACA1C2-EA4E-42ED-BDD3-6B57E2630A8F}"/>
              </a:ext>
            </a:extLst>
          </p:cNvPr>
          <p:cNvSpPr>
            <a:spLocks noGrp="1"/>
          </p:cNvSpPr>
          <p:nvPr>
            <p:ph type="dt" sz="half" idx="10"/>
          </p:nvPr>
        </p:nvSpPr>
        <p:spPr/>
        <p:txBody>
          <a:bodyPr/>
          <a:lstStyle/>
          <a:p>
            <a:fld id="{C2BB0B19-403C-4492-A850-B130AAC55F48}" type="datetime1">
              <a:rPr lang="en-IN" smtClean="0"/>
              <a:t>03-12-2020</a:t>
            </a:fld>
            <a:endParaRPr lang="en-IN"/>
          </a:p>
        </p:txBody>
      </p:sp>
      <p:sp>
        <p:nvSpPr>
          <p:cNvPr id="6" name="Footer Placeholder 5">
            <a:extLst>
              <a:ext uri="{FF2B5EF4-FFF2-40B4-BE49-F238E27FC236}">
                <a16:creationId xmlns="" xmlns:a16="http://schemas.microsoft.com/office/drawing/2014/main" id="{CA146F5D-F7B0-470D-A953-EFDE88A3F0AB}"/>
              </a:ext>
            </a:extLst>
          </p:cNvPr>
          <p:cNvSpPr>
            <a:spLocks noGrp="1"/>
          </p:cNvSpPr>
          <p:nvPr>
            <p:ph type="ftr" sz="quarter" idx="11"/>
          </p:nvPr>
        </p:nvSpPr>
        <p:spPr/>
        <p:txBody>
          <a:bodyPr/>
          <a:lstStyle/>
          <a:p>
            <a:r>
              <a:rPr lang="en-IN" smtClean="0"/>
              <a:t>Unit-II HDFS,Hadoop Infrastructure</a:t>
            </a:r>
            <a:endParaRPr lang="en-IN"/>
          </a:p>
        </p:txBody>
      </p:sp>
      <p:sp>
        <p:nvSpPr>
          <p:cNvPr id="7" name="Slide Number Placeholder 6">
            <a:extLst>
              <a:ext uri="{FF2B5EF4-FFF2-40B4-BE49-F238E27FC236}">
                <a16:creationId xmlns="" xmlns:a16="http://schemas.microsoft.com/office/drawing/2014/main" id="{A077377F-753B-497C-8B2C-E8E92AE88DA3}"/>
              </a:ext>
            </a:extLst>
          </p:cNvPr>
          <p:cNvSpPr>
            <a:spLocks noGrp="1"/>
          </p:cNvSpPr>
          <p:nvPr>
            <p:ph type="sldNum" sz="quarter" idx="12"/>
          </p:nvPr>
        </p:nvSpPr>
        <p:spPr/>
        <p:txBody>
          <a:bodyPr/>
          <a:lstStyle/>
          <a:p>
            <a:fld id="{236A2DA2-38D1-4472-B02D-8498B342C0EB}" type="slidenum">
              <a:rPr lang="en-IN" smtClean="0"/>
              <a:t>‹#›</a:t>
            </a:fld>
            <a:endParaRPr lang="en-IN"/>
          </a:p>
        </p:txBody>
      </p:sp>
    </p:spTree>
    <p:extLst>
      <p:ext uri="{BB962C8B-B14F-4D97-AF65-F5344CB8AC3E}">
        <p14:creationId xmlns:p14="http://schemas.microsoft.com/office/powerpoint/2010/main" val="3922279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B1D530-01FA-44E0-80DF-240F37495D3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2D979E98-E4EF-46E9-9D6C-48BC9AC9C1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028713E5-6480-400C-A5B3-824CAA2ACF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56B36488-AC90-4420-A9B5-6B06498047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3575F831-8EA4-4880-8E65-CBCE19AEF7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66494D92-2157-4C43-A9B7-79A6899D4904}"/>
              </a:ext>
            </a:extLst>
          </p:cNvPr>
          <p:cNvSpPr>
            <a:spLocks noGrp="1"/>
          </p:cNvSpPr>
          <p:nvPr>
            <p:ph type="dt" sz="half" idx="10"/>
          </p:nvPr>
        </p:nvSpPr>
        <p:spPr/>
        <p:txBody>
          <a:bodyPr/>
          <a:lstStyle/>
          <a:p>
            <a:fld id="{C49A7AC2-C01A-4DD5-8A1C-87DFD86C6CF0}" type="datetime1">
              <a:rPr lang="en-IN" smtClean="0"/>
              <a:t>03-12-2020</a:t>
            </a:fld>
            <a:endParaRPr lang="en-IN"/>
          </a:p>
        </p:txBody>
      </p:sp>
      <p:sp>
        <p:nvSpPr>
          <p:cNvPr id="8" name="Footer Placeholder 7">
            <a:extLst>
              <a:ext uri="{FF2B5EF4-FFF2-40B4-BE49-F238E27FC236}">
                <a16:creationId xmlns="" xmlns:a16="http://schemas.microsoft.com/office/drawing/2014/main" id="{CB3CE7F7-5E0C-41AD-9E58-A7F9B6A3C70C}"/>
              </a:ext>
            </a:extLst>
          </p:cNvPr>
          <p:cNvSpPr>
            <a:spLocks noGrp="1"/>
          </p:cNvSpPr>
          <p:nvPr>
            <p:ph type="ftr" sz="quarter" idx="11"/>
          </p:nvPr>
        </p:nvSpPr>
        <p:spPr/>
        <p:txBody>
          <a:bodyPr/>
          <a:lstStyle/>
          <a:p>
            <a:r>
              <a:rPr lang="en-IN" smtClean="0"/>
              <a:t>Unit-II HDFS,Hadoop Infrastructure</a:t>
            </a:r>
            <a:endParaRPr lang="en-IN"/>
          </a:p>
        </p:txBody>
      </p:sp>
      <p:sp>
        <p:nvSpPr>
          <p:cNvPr id="9" name="Slide Number Placeholder 8">
            <a:extLst>
              <a:ext uri="{FF2B5EF4-FFF2-40B4-BE49-F238E27FC236}">
                <a16:creationId xmlns="" xmlns:a16="http://schemas.microsoft.com/office/drawing/2014/main" id="{4A7CAE65-2A76-4A1B-81E4-01BFF06A5CC7}"/>
              </a:ext>
            </a:extLst>
          </p:cNvPr>
          <p:cNvSpPr>
            <a:spLocks noGrp="1"/>
          </p:cNvSpPr>
          <p:nvPr>
            <p:ph type="sldNum" sz="quarter" idx="12"/>
          </p:nvPr>
        </p:nvSpPr>
        <p:spPr/>
        <p:txBody>
          <a:bodyPr/>
          <a:lstStyle/>
          <a:p>
            <a:fld id="{236A2DA2-38D1-4472-B02D-8498B342C0EB}" type="slidenum">
              <a:rPr lang="en-IN" smtClean="0"/>
              <a:t>‹#›</a:t>
            </a:fld>
            <a:endParaRPr lang="en-IN"/>
          </a:p>
        </p:txBody>
      </p:sp>
    </p:spTree>
    <p:extLst>
      <p:ext uri="{BB962C8B-B14F-4D97-AF65-F5344CB8AC3E}">
        <p14:creationId xmlns:p14="http://schemas.microsoft.com/office/powerpoint/2010/main" val="443309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DB0285-91FD-4F7C-9B05-F81010C99C3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D63E201B-20C2-44D9-8CAC-7156BA430B52}"/>
              </a:ext>
            </a:extLst>
          </p:cNvPr>
          <p:cNvSpPr>
            <a:spLocks noGrp="1"/>
          </p:cNvSpPr>
          <p:nvPr>
            <p:ph type="dt" sz="half" idx="10"/>
          </p:nvPr>
        </p:nvSpPr>
        <p:spPr/>
        <p:txBody>
          <a:bodyPr/>
          <a:lstStyle/>
          <a:p>
            <a:fld id="{B6E05105-8D86-4C8F-815A-42AD24537DB6}" type="datetime1">
              <a:rPr lang="en-IN" smtClean="0"/>
              <a:t>03-12-2020</a:t>
            </a:fld>
            <a:endParaRPr lang="en-IN"/>
          </a:p>
        </p:txBody>
      </p:sp>
      <p:sp>
        <p:nvSpPr>
          <p:cNvPr id="4" name="Footer Placeholder 3">
            <a:extLst>
              <a:ext uri="{FF2B5EF4-FFF2-40B4-BE49-F238E27FC236}">
                <a16:creationId xmlns="" xmlns:a16="http://schemas.microsoft.com/office/drawing/2014/main" id="{C5A685C6-9859-439A-8C02-7B38C54AC446}"/>
              </a:ext>
            </a:extLst>
          </p:cNvPr>
          <p:cNvSpPr>
            <a:spLocks noGrp="1"/>
          </p:cNvSpPr>
          <p:nvPr>
            <p:ph type="ftr" sz="quarter" idx="11"/>
          </p:nvPr>
        </p:nvSpPr>
        <p:spPr/>
        <p:txBody>
          <a:bodyPr/>
          <a:lstStyle/>
          <a:p>
            <a:r>
              <a:rPr lang="en-IN" smtClean="0"/>
              <a:t>Unit-II HDFS,Hadoop Infrastructure</a:t>
            </a:r>
            <a:endParaRPr lang="en-IN"/>
          </a:p>
        </p:txBody>
      </p:sp>
      <p:sp>
        <p:nvSpPr>
          <p:cNvPr id="5" name="Slide Number Placeholder 4">
            <a:extLst>
              <a:ext uri="{FF2B5EF4-FFF2-40B4-BE49-F238E27FC236}">
                <a16:creationId xmlns="" xmlns:a16="http://schemas.microsoft.com/office/drawing/2014/main" id="{E2C4D884-26AC-4ACE-9962-AFDE2627B16C}"/>
              </a:ext>
            </a:extLst>
          </p:cNvPr>
          <p:cNvSpPr>
            <a:spLocks noGrp="1"/>
          </p:cNvSpPr>
          <p:nvPr>
            <p:ph type="sldNum" sz="quarter" idx="12"/>
          </p:nvPr>
        </p:nvSpPr>
        <p:spPr/>
        <p:txBody>
          <a:bodyPr/>
          <a:lstStyle/>
          <a:p>
            <a:fld id="{236A2DA2-38D1-4472-B02D-8498B342C0EB}" type="slidenum">
              <a:rPr lang="en-IN" smtClean="0"/>
              <a:t>‹#›</a:t>
            </a:fld>
            <a:endParaRPr lang="en-IN"/>
          </a:p>
        </p:txBody>
      </p:sp>
    </p:spTree>
    <p:extLst>
      <p:ext uri="{BB962C8B-B14F-4D97-AF65-F5344CB8AC3E}">
        <p14:creationId xmlns:p14="http://schemas.microsoft.com/office/powerpoint/2010/main" val="1604755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DF53BEC7-1DB4-4BDE-856D-D22E0D2E3732}"/>
              </a:ext>
            </a:extLst>
          </p:cNvPr>
          <p:cNvSpPr>
            <a:spLocks noGrp="1"/>
          </p:cNvSpPr>
          <p:nvPr>
            <p:ph type="dt" sz="half" idx="10"/>
          </p:nvPr>
        </p:nvSpPr>
        <p:spPr/>
        <p:txBody>
          <a:bodyPr/>
          <a:lstStyle/>
          <a:p>
            <a:fld id="{A6D8FE45-923A-4899-9CDB-0E9DF4193A4A}" type="datetime1">
              <a:rPr lang="en-IN" smtClean="0"/>
              <a:t>03-12-2020</a:t>
            </a:fld>
            <a:endParaRPr lang="en-IN"/>
          </a:p>
        </p:txBody>
      </p:sp>
      <p:sp>
        <p:nvSpPr>
          <p:cNvPr id="3" name="Footer Placeholder 2">
            <a:extLst>
              <a:ext uri="{FF2B5EF4-FFF2-40B4-BE49-F238E27FC236}">
                <a16:creationId xmlns="" xmlns:a16="http://schemas.microsoft.com/office/drawing/2014/main" id="{791542F8-487B-409A-997A-C2F7A88FC84C}"/>
              </a:ext>
            </a:extLst>
          </p:cNvPr>
          <p:cNvSpPr>
            <a:spLocks noGrp="1"/>
          </p:cNvSpPr>
          <p:nvPr>
            <p:ph type="ftr" sz="quarter" idx="11"/>
          </p:nvPr>
        </p:nvSpPr>
        <p:spPr/>
        <p:txBody>
          <a:bodyPr/>
          <a:lstStyle/>
          <a:p>
            <a:r>
              <a:rPr lang="en-IN" smtClean="0"/>
              <a:t>Unit-II HDFS,Hadoop Infrastructure</a:t>
            </a:r>
            <a:endParaRPr lang="en-IN"/>
          </a:p>
        </p:txBody>
      </p:sp>
      <p:sp>
        <p:nvSpPr>
          <p:cNvPr id="4" name="Slide Number Placeholder 3">
            <a:extLst>
              <a:ext uri="{FF2B5EF4-FFF2-40B4-BE49-F238E27FC236}">
                <a16:creationId xmlns="" xmlns:a16="http://schemas.microsoft.com/office/drawing/2014/main" id="{0D9CFDAE-6E04-4870-AB4C-92E14A724DA4}"/>
              </a:ext>
            </a:extLst>
          </p:cNvPr>
          <p:cNvSpPr>
            <a:spLocks noGrp="1"/>
          </p:cNvSpPr>
          <p:nvPr>
            <p:ph type="sldNum" sz="quarter" idx="12"/>
          </p:nvPr>
        </p:nvSpPr>
        <p:spPr/>
        <p:txBody>
          <a:bodyPr/>
          <a:lstStyle/>
          <a:p>
            <a:fld id="{236A2DA2-38D1-4472-B02D-8498B342C0EB}" type="slidenum">
              <a:rPr lang="en-IN" smtClean="0"/>
              <a:t>‹#›</a:t>
            </a:fld>
            <a:endParaRPr lang="en-IN"/>
          </a:p>
        </p:txBody>
      </p:sp>
    </p:spTree>
    <p:extLst>
      <p:ext uri="{BB962C8B-B14F-4D97-AF65-F5344CB8AC3E}">
        <p14:creationId xmlns:p14="http://schemas.microsoft.com/office/powerpoint/2010/main" val="281706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D15F26-9952-44FC-BE00-FEC6680910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F8677724-4CCB-4F58-92E4-7CE93AA60B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BEB556D2-4679-4CE8-8708-F8E8EA9FA0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3F33783-84FA-478F-B86B-61F6853C1B0A}"/>
              </a:ext>
            </a:extLst>
          </p:cNvPr>
          <p:cNvSpPr>
            <a:spLocks noGrp="1"/>
          </p:cNvSpPr>
          <p:nvPr>
            <p:ph type="dt" sz="half" idx="10"/>
          </p:nvPr>
        </p:nvSpPr>
        <p:spPr/>
        <p:txBody>
          <a:bodyPr/>
          <a:lstStyle/>
          <a:p>
            <a:fld id="{3E30875E-5683-440D-A63A-8E83EA6EF9DA}" type="datetime1">
              <a:rPr lang="en-IN" smtClean="0"/>
              <a:t>03-12-2020</a:t>
            </a:fld>
            <a:endParaRPr lang="en-IN"/>
          </a:p>
        </p:txBody>
      </p:sp>
      <p:sp>
        <p:nvSpPr>
          <p:cNvPr id="6" name="Footer Placeholder 5">
            <a:extLst>
              <a:ext uri="{FF2B5EF4-FFF2-40B4-BE49-F238E27FC236}">
                <a16:creationId xmlns="" xmlns:a16="http://schemas.microsoft.com/office/drawing/2014/main" id="{D2429C54-820E-47AB-A515-DDE67DBCC0CC}"/>
              </a:ext>
            </a:extLst>
          </p:cNvPr>
          <p:cNvSpPr>
            <a:spLocks noGrp="1"/>
          </p:cNvSpPr>
          <p:nvPr>
            <p:ph type="ftr" sz="quarter" idx="11"/>
          </p:nvPr>
        </p:nvSpPr>
        <p:spPr/>
        <p:txBody>
          <a:bodyPr/>
          <a:lstStyle/>
          <a:p>
            <a:r>
              <a:rPr lang="en-IN" smtClean="0"/>
              <a:t>Unit-II HDFS,Hadoop Infrastructure</a:t>
            </a:r>
            <a:endParaRPr lang="en-IN"/>
          </a:p>
        </p:txBody>
      </p:sp>
      <p:sp>
        <p:nvSpPr>
          <p:cNvPr id="7" name="Slide Number Placeholder 6">
            <a:extLst>
              <a:ext uri="{FF2B5EF4-FFF2-40B4-BE49-F238E27FC236}">
                <a16:creationId xmlns="" xmlns:a16="http://schemas.microsoft.com/office/drawing/2014/main" id="{3C71204A-BE89-4BA2-AC00-B82CFF3F3821}"/>
              </a:ext>
            </a:extLst>
          </p:cNvPr>
          <p:cNvSpPr>
            <a:spLocks noGrp="1"/>
          </p:cNvSpPr>
          <p:nvPr>
            <p:ph type="sldNum" sz="quarter" idx="12"/>
          </p:nvPr>
        </p:nvSpPr>
        <p:spPr/>
        <p:txBody>
          <a:bodyPr/>
          <a:lstStyle/>
          <a:p>
            <a:fld id="{236A2DA2-38D1-4472-B02D-8498B342C0EB}" type="slidenum">
              <a:rPr lang="en-IN" smtClean="0"/>
              <a:t>‹#›</a:t>
            </a:fld>
            <a:endParaRPr lang="en-IN"/>
          </a:p>
        </p:txBody>
      </p:sp>
    </p:spTree>
    <p:extLst>
      <p:ext uri="{BB962C8B-B14F-4D97-AF65-F5344CB8AC3E}">
        <p14:creationId xmlns:p14="http://schemas.microsoft.com/office/powerpoint/2010/main" val="3977389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BB5392-4CDF-4692-AD94-E221A8FEC7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C3DA5C59-B738-4385-8C91-754D53ABBD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5803D2EB-E15F-45D3-AAC3-A229CA06B8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8F5D2072-8816-47F7-9E05-9C194F455DEB}"/>
              </a:ext>
            </a:extLst>
          </p:cNvPr>
          <p:cNvSpPr>
            <a:spLocks noGrp="1"/>
          </p:cNvSpPr>
          <p:nvPr>
            <p:ph type="dt" sz="half" idx="10"/>
          </p:nvPr>
        </p:nvSpPr>
        <p:spPr/>
        <p:txBody>
          <a:bodyPr/>
          <a:lstStyle/>
          <a:p>
            <a:fld id="{42EF9BEE-BE3D-414C-B439-5BF34CB70C00}" type="datetime1">
              <a:rPr lang="en-IN" smtClean="0"/>
              <a:t>03-12-2020</a:t>
            </a:fld>
            <a:endParaRPr lang="en-IN"/>
          </a:p>
        </p:txBody>
      </p:sp>
      <p:sp>
        <p:nvSpPr>
          <p:cNvPr id="6" name="Footer Placeholder 5">
            <a:extLst>
              <a:ext uri="{FF2B5EF4-FFF2-40B4-BE49-F238E27FC236}">
                <a16:creationId xmlns="" xmlns:a16="http://schemas.microsoft.com/office/drawing/2014/main" id="{CE0E0FA6-D255-4089-8202-F64994C15FB0}"/>
              </a:ext>
            </a:extLst>
          </p:cNvPr>
          <p:cNvSpPr>
            <a:spLocks noGrp="1"/>
          </p:cNvSpPr>
          <p:nvPr>
            <p:ph type="ftr" sz="quarter" idx="11"/>
          </p:nvPr>
        </p:nvSpPr>
        <p:spPr/>
        <p:txBody>
          <a:bodyPr/>
          <a:lstStyle/>
          <a:p>
            <a:r>
              <a:rPr lang="en-IN" smtClean="0"/>
              <a:t>Unit-II HDFS,Hadoop Infrastructure</a:t>
            </a:r>
            <a:endParaRPr lang="en-IN"/>
          </a:p>
        </p:txBody>
      </p:sp>
      <p:sp>
        <p:nvSpPr>
          <p:cNvPr id="7" name="Slide Number Placeholder 6">
            <a:extLst>
              <a:ext uri="{FF2B5EF4-FFF2-40B4-BE49-F238E27FC236}">
                <a16:creationId xmlns="" xmlns:a16="http://schemas.microsoft.com/office/drawing/2014/main" id="{3E5C7346-5602-45AE-AA4B-3A1E4E6F3C5C}"/>
              </a:ext>
            </a:extLst>
          </p:cNvPr>
          <p:cNvSpPr>
            <a:spLocks noGrp="1"/>
          </p:cNvSpPr>
          <p:nvPr>
            <p:ph type="sldNum" sz="quarter" idx="12"/>
          </p:nvPr>
        </p:nvSpPr>
        <p:spPr/>
        <p:txBody>
          <a:bodyPr/>
          <a:lstStyle/>
          <a:p>
            <a:fld id="{236A2DA2-38D1-4472-B02D-8498B342C0EB}" type="slidenum">
              <a:rPr lang="en-IN" smtClean="0"/>
              <a:t>‹#›</a:t>
            </a:fld>
            <a:endParaRPr lang="en-IN"/>
          </a:p>
        </p:txBody>
      </p:sp>
    </p:spTree>
    <p:extLst>
      <p:ext uri="{BB962C8B-B14F-4D97-AF65-F5344CB8AC3E}">
        <p14:creationId xmlns:p14="http://schemas.microsoft.com/office/powerpoint/2010/main" val="42210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53024ED2-010B-49EF-A049-430BC26F6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5741DA6A-304E-44C1-8F33-01452BE52C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98D28EC1-171F-43C9-BA2D-2455C26065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809DD-F8FD-4A10-8840-73529FC5774B}" type="datetime1">
              <a:rPr lang="en-IN" smtClean="0"/>
              <a:t>03-12-2020</a:t>
            </a:fld>
            <a:endParaRPr lang="en-IN"/>
          </a:p>
        </p:txBody>
      </p:sp>
      <p:sp>
        <p:nvSpPr>
          <p:cNvPr id="5" name="Footer Placeholder 4">
            <a:extLst>
              <a:ext uri="{FF2B5EF4-FFF2-40B4-BE49-F238E27FC236}">
                <a16:creationId xmlns="" xmlns:a16="http://schemas.microsoft.com/office/drawing/2014/main" id="{0E2213E5-B8B3-4ADD-A6A4-EF11B9EF84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smtClean="0"/>
              <a:t>Unit-II HDFS,Hadoop Infrastructure</a:t>
            </a:r>
            <a:endParaRPr lang="en-IN"/>
          </a:p>
        </p:txBody>
      </p:sp>
      <p:sp>
        <p:nvSpPr>
          <p:cNvPr id="6" name="Slide Number Placeholder 5">
            <a:extLst>
              <a:ext uri="{FF2B5EF4-FFF2-40B4-BE49-F238E27FC236}">
                <a16:creationId xmlns="" xmlns:a16="http://schemas.microsoft.com/office/drawing/2014/main" id="{C3059B65-4E76-446F-9E51-0C7B906B55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6A2DA2-38D1-4472-B02D-8498B342C0EB}" type="slidenum">
              <a:rPr lang="en-IN" smtClean="0"/>
              <a:t>‹#›</a:t>
            </a:fld>
            <a:endParaRPr lang="en-IN"/>
          </a:p>
        </p:txBody>
      </p:sp>
    </p:spTree>
    <p:extLst>
      <p:ext uri="{BB962C8B-B14F-4D97-AF65-F5344CB8AC3E}">
        <p14:creationId xmlns:p14="http://schemas.microsoft.com/office/powerpoint/2010/main" val="1077754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0AB1FC-BF32-489C-B51C-E53CA657E99F}"/>
              </a:ext>
            </a:extLst>
          </p:cNvPr>
          <p:cNvSpPr>
            <a:spLocks noGrp="1"/>
          </p:cNvSpPr>
          <p:nvPr>
            <p:ph type="ctrTitle"/>
          </p:nvPr>
        </p:nvSpPr>
        <p:spPr>
          <a:xfrm>
            <a:off x="1524000" y="2060811"/>
            <a:ext cx="9144000" cy="1473451"/>
          </a:xfrm>
        </p:spPr>
        <p:txBody>
          <a:bodyPr>
            <a:normAutofit/>
          </a:bodyPr>
          <a:lstStyle/>
          <a:p>
            <a:r>
              <a:rPr lang="en-US" sz="4400" b="1" dirty="0">
                <a:latin typeface="Arial" pitchFamily="34" charset="0"/>
                <a:cs typeface="Arial" pitchFamily="34" charset="0"/>
              </a:rPr>
              <a:t>UNIT </a:t>
            </a:r>
            <a:r>
              <a:rPr lang="en-US" sz="4400" b="1" dirty="0" smtClean="0">
                <a:latin typeface="Arial" pitchFamily="34" charset="0"/>
                <a:cs typeface="Arial" pitchFamily="34" charset="0"/>
              </a:rPr>
              <a:t>5</a:t>
            </a:r>
            <a:br>
              <a:rPr lang="en-US" sz="4400" b="1" dirty="0" smtClean="0">
                <a:latin typeface="Arial" pitchFamily="34" charset="0"/>
                <a:cs typeface="Arial" pitchFamily="34" charset="0"/>
              </a:rPr>
            </a:br>
            <a:r>
              <a:rPr lang="en-US" sz="4400" b="1" dirty="0" smtClean="0">
                <a:latin typeface="Arial" pitchFamily="34" charset="0"/>
                <a:cs typeface="Arial" pitchFamily="34" charset="0"/>
              </a:rPr>
              <a:t> Web Interface Design</a:t>
            </a:r>
            <a:endParaRPr lang="en-US" sz="4400" b="1" dirty="0">
              <a:latin typeface="Arial" pitchFamily="34" charset="0"/>
              <a:cs typeface="Arial" pitchFamily="34" charset="0"/>
            </a:endParaRPr>
          </a:p>
        </p:txBody>
      </p:sp>
      <p:sp>
        <p:nvSpPr>
          <p:cNvPr id="3" name="Subtitle 2">
            <a:extLst>
              <a:ext uri="{FF2B5EF4-FFF2-40B4-BE49-F238E27FC236}">
                <a16:creationId xmlns="" xmlns:a16="http://schemas.microsoft.com/office/drawing/2014/main" id="{593A99B6-3F43-473E-A224-11CEC55DCD25}"/>
              </a:ext>
            </a:extLst>
          </p:cNvPr>
          <p:cNvSpPr>
            <a:spLocks noGrp="1"/>
          </p:cNvSpPr>
          <p:nvPr>
            <p:ph type="subTitle" idx="1"/>
          </p:nvPr>
        </p:nvSpPr>
        <p:spPr>
          <a:xfrm>
            <a:off x="1524000" y="3737965"/>
            <a:ext cx="9144000" cy="1655762"/>
          </a:xfrm>
        </p:spPr>
        <p:txBody>
          <a:bodyPr>
            <a:normAutofit/>
          </a:bodyPr>
          <a:lstStyle/>
          <a:p>
            <a:pPr algn="just"/>
            <a:r>
              <a:rPr lang="en-US" dirty="0" smtClean="0">
                <a:latin typeface="Arial" pitchFamily="34" charset="0"/>
                <a:cs typeface="Arial" pitchFamily="34" charset="0"/>
              </a:rPr>
              <a:t>Designing </a:t>
            </a:r>
            <a:r>
              <a:rPr lang="en-US" dirty="0">
                <a:latin typeface="Arial" pitchFamily="34" charset="0"/>
                <a:cs typeface="Arial" pitchFamily="34" charset="0"/>
              </a:rPr>
              <a:t>Web Interfaces - Drag &amp; Drop, Direct Selection, Contextual Tools, Overlays, Inlays and </a:t>
            </a:r>
            <a:r>
              <a:rPr lang="en-US" dirty="0" smtClean="0">
                <a:latin typeface="Arial" pitchFamily="34" charset="0"/>
                <a:cs typeface="Arial" pitchFamily="34" charset="0"/>
              </a:rPr>
              <a:t>Virtual Pages</a:t>
            </a:r>
            <a:r>
              <a:rPr lang="en-US" dirty="0">
                <a:latin typeface="Arial" pitchFamily="34" charset="0"/>
                <a:cs typeface="Arial" pitchFamily="34" charset="0"/>
              </a:rPr>
              <a:t>, Process Flow. Case Studies.</a:t>
            </a:r>
            <a:endParaRPr lang="en-IN" dirty="0">
              <a:latin typeface="Arial" pitchFamily="34" charset="0"/>
              <a:cs typeface="Arial" pitchFamily="34" charset="0"/>
            </a:endParaRPr>
          </a:p>
        </p:txBody>
      </p:sp>
      <p:sp>
        <p:nvSpPr>
          <p:cNvPr id="4" name="Slide Number Placeholder 3">
            <a:extLst>
              <a:ext uri="{FF2B5EF4-FFF2-40B4-BE49-F238E27FC236}">
                <a16:creationId xmlns="" xmlns:a16="http://schemas.microsoft.com/office/drawing/2014/main" id="{8C6D4CB9-5F17-4B8B-801C-7BE269D2B1A8}"/>
              </a:ext>
            </a:extLst>
          </p:cNvPr>
          <p:cNvSpPr>
            <a:spLocks noGrp="1"/>
          </p:cNvSpPr>
          <p:nvPr>
            <p:ph type="sldNum" sz="quarter" idx="12"/>
          </p:nvPr>
        </p:nvSpPr>
        <p:spPr/>
        <p:txBody>
          <a:bodyPr/>
          <a:lstStyle/>
          <a:p>
            <a:fld id="{236A2DA2-38D1-4472-B02D-8498B342C0EB}" type="slidenum">
              <a:rPr lang="en-IN" smtClean="0"/>
              <a:t>1</a:t>
            </a:fld>
            <a:endParaRPr lang="en-IN"/>
          </a:p>
        </p:txBody>
      </p:sp>
      <p:pic>
        <p:nvPicPr>
          <p:cNvPr id="6" name="Picture 2" descr="C:\Users\S.Gowri\Desktop\Title Slid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848" y="1"/>
            <a:ext cx="11532358" cy="11535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1" y="5595257"/>
            <a:ext cx="1262743" cy="1262743"/>
          </a:xfrm>
          <a:prstGeom prst="rect">
            <a:avLst/>
          </a:prstGeom>
        </p:spPr>
      </p:pic>
      <p:sp>
        <p:nvSpPr>
          <p:cNvPr id="9" name="Footer Placeholder 3"/>
          <p:cNvSpPr>
            <a:spLocks noGrp="1"/>
          </p:cNvSpPr>
          <p:nvPr>
            <p:ph type="ftr" sz="quarter" idx="11"/>
          </p:nvPr>
        </p:nvSpPr>
        <p:spPr>
          <a:xfrm>
            <a:off x="4038600" y="6356350"/>
            <a:ext cx="4114800" cy="365125"/>
          </a:xfrm>
        </p:spPr>
        <p:txBody>
          <a:bodyPr/>
          <a:lstStyle/>
          <a:p>
            <a:r>
              <a:rPr lang="en-IN" dirty="0" smtClean="0"/>
              <a:t>Unit-V</a:t>
            </a:r>
            <a:endParaRPr lang="en-IN" dirty="0"/>
          </a:p>
        </p:txBody>
      </p:sp>
    </p:spTree>
    <p:extLst>
      <p:ext uri="{BB962C8B-B14F-4D97-AF65-F5344CB8AC3E}">
        <p14:creationId xmlns:p14="http://schemas.microsoft.com/office/powerpoint/2010/main" val="1707072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EA93A9-5677-464A-94D2-8FCADE6AECBE}"/>
              </a:ext>
            </a:extLst>
          </p:cNvPr>
          <p:cNvSpPr>
            <a:spLocks noGrp="1"/>
          </p:cNvSpPr>
          <p:nvPr>
            <p:ph type="title"/>
          </p:nvPr>
        </p:nvSpPr>
        <p:spPr>
          <a:xfrm>
            <a:off x="838200" y="204717"/>
            <a:ext cx="10515600" cy="805217"/>
          </a:xfrm>
        </p:spPr>
        <p:txBody>
          <a:bodyPr>
            <a:normAutofit/>
          </a:bodyPr>
          <a:lstStyle/>
          <a:p>
            <a:pPr algn="ctr"/>
            <a:r>
              <a:rPr lang="en-US" dirty="0" smtClean="0">
                <a:latin typeface="Arial" pitchFamily="34" charset="0"/>
                <a:cs typeface="Arial" pitchFamily="34" charset="0"/>
              </a:rPr>
              <a:t>Drag </a:t>
            </a:r>
            <a:r>
              <a:rPr lang="en-US" dirty="0">
                <a:latin typeface="Arial" pitchFamily="34" charset="0"/>
                <a:cs typeface="Arial" pitchFamily="34" charset="0"/>
              </a:rPr>
              <a:t>&amp; Drop </a:t>
            </a:r>
            <a:endParaRPr lang="en-IN" dirty="0">
              <a:latin typeface="Arial" pitchFamily="34" charset="0"/>
              <a:cs typeface="Arial" pitchFamily="34" charset="0"/>
            </a:endParaRPr>
          </a:p>
        </p:txBody>
      </p:sp>
      <p:sp>
        <p:nvSpPr>
          <p:cNvPr id="3" name="Content Placeholder 2">
            <a:extLst>
              <a:ext uri="{FF2B5EF4-FFF2-40B4-BE49-F238E27FC236}">
                <a16:creationId xmlns="" xmlns:a16="http://schemas.microsoft.com/office/drawing/2014/main" id="{CD69BEB6-7D28-4645-9787-59009D90F2B5}"/>
              </a:ext>
            </a:extLst>
          </p:cNvPr>
          <p:cNvSpPr>
            <a:spLocks noGrp="1"/>
          </p:cNvSpPr>
          <p:nvPr>
            <p:ph idx="1"/>
          </p:nvPr>
        </p:nvSpPr>
        <p:spPr>
          <a:xfrm>
            <a:off x="838200" y="1160060"/>
            <a:ext cx="10515600" cy="5016903"/>
          </a:xfrm>
        </p:spPr>
        <p:txBody>
          <a:bodyPr>
            <a:normAutofit lnSpcReduction="10000"/>
          </a:bodyPr>
          <a:lstStyle/>
          <a:p>
            <a:pPr>
              <a:lnSpc>
                <a:spcPct val="100000"/>
              </a:lnSpc>
              <a:spcBef>
                <a:spcPts val="0"/>
              </a:spcBef>
              <a:spcAft>
                <a:spcPts val="1800"/>
              </a:spcAft>
            </a:pPr>
            <a:r>
              <a:rPr lang="en-US" sz="2400" dirty="0">
                <a:latin typeface="Arial" pitchFamily="34" charset="0"/>
                <a:cs typeface="Arial" pitchFamily="34" charset="0"/>
              </a:rPr>
              <a:t>While dragging, it is important to make it clear what will happen when the user drops the dragged object. </a:t>
            </a:r>
            <a:endParaRPr lang="en-US" sz="2400" dirty="0" smtClean="0">
              <a:latin typeface="Arial" pitchFamily="34" charset="0"/>
              <a:cs typeface="Arial" pitchFamily="34" charset="0"/>
            </a:endParaRPr>
          </a:p>
          <a:p>
            <a:pPr>
              <a:lnSpc>
                <a:spcPct val="100000"/>
              </a:lnSpc>
              <a:spcBef>
                <a:spcPts val="0"/>
              </a:spcBef>
              <a:spcAft>
                <a:spcPts val="1800"/>
              </a:spcAft>
            </a:pPr>
            <a:r>
              <a:rPr lang="en-US" sz="2400" dirty="0" smtClean="0">
                <a:latin typeface="Arial" pitchFamily="34" charset="0"/>
                <a:cs typeface="Arial" pitchFamily="34" charset="0"/>
              </a:rPr>
              <a:t>There </a:t>
            </a:r>
            <a:r>
              <a:rPr lang="en-US" sz="2400" dirty="0">
                <a:latin typeface="Arial" pitchFamily="34" charset="0"/>
                <a:cs typeface="Arial" pitchFamily="34" charset="0"/>
              </a:rPr>
              <a:t>are two common approaches to targeting a drop: </a:t>
            </a:r>
          </a:p>
          <a:p>
            <a:pPr lvl="1">
              <a:lnSpc>
                <a:spcPct val="100000"/>
              </a:lnSpc>
              <a:spcBef>
                <a:spcPts val="0"/>
              </a:spcBef>
              <a:spcAft>
                <a:spcPts val="1800"/>
              </a:spcAft>
            </a:pPr>
            <a:r>
              <a:rPr lang="en-US" dirty="0" smtClean="0">
                <a:latin typeface="Arial" pitchFamily="34" charset="0"/>
                <a:cs typeface="Arial" pitchFamily="34" charset="0"/>
              </a:rPr>
              <a:t>Placeholder </a:t>
            </a:r>
            <a:r>
              <a:rPr lang="en-US" dirty="0">
                <a:latin typeface="Arial" pitchFamily="34" charset="0"/>
                <a:cs typeface="Arial" pitchFamily="34" charset="0"/>
              </a:rPr>
              <a:t>target </a:t>
            </a:r>
          </a:p>
          <a:p>
            <a:pPr lvl="1">
              <a:lnSpc>
                <a:spcPct val="100000"/>
              </a:lnSpc>
              <a:spcBef>
                <a:spcPts val="0"/>
              </a:spcBef>
              <a:spcAft>
                <a:spcPts val="1800"/>
              </a:spcAft>
            </a:pPr>
            <a:r>
              <a:rPr lang="en-US" dirty="0" smtClean="0">
                <a:latin typeface="Arial" pitchFamily="34" charset="0"/>
                <a:cs typeface="Arial" pitchFamily="34" charset="0"/>
              </a:rPr>
              <a:t>Insertion </a:t>
            </a:r>
            <a:r>
              <a:rPr lang="en-US" dirty="0">
                <a:latin typeface="Arial" pitchFamily="34" charset="0"/>
                <a:cs typeface="Arial" pitchFamily="34" charset="0"/>
              </a:rPr>
              <a:t>target </a:t>
            </a:r>
          </a:p>
          <a:p>
            <a:pPr>
              <a:lnSpc>
                <a:spcPct val="100000"/>
              </a:lnSpc>
              <a:spcBef>
                <a:spcPts val="0"/>
              </a:spcBef>
              <a:spcAft>
                <a:spcPts val="1800"/>
              </a:spcAft>
            </a:pPr>
            <a:r>
              <a:rPr lang="en-US" sz="2400" dirty="0">
                <a:latin typeface="Arial" pitchFamily="34" charset="0"/>
                <a:cs typeface="Arial" pitchFamily="34" charset="0"/>
              </a:rPr>
              <a:t>Placeholder target </a:t>
            </a:r>
          </a:p>
          <a:p>
            <a:pPr lvl="1">
              <a:lnSpc>
                <a:spcPct val="100000"/>
              </a:lnSpc>
              <a:spcBef>
                <a:spcPts val="0"/>
              </a:spcBef>
              <a:spcAft>
                <a:spcPts val="1800"/>
              </a:spcAft>
            </a:pPr>
            <a:r>
              <a:rPr lang="en-US" dirty="0" err="1">
                <a:latin typeface="Arial" pitchFamily="34" charset="0"/>
                <a:cs typeface="Arial" pitchFamily="34" charset="0"/>
              </a:rPr>
              <a:t>Netvibes</a:t>
            </a:r>
            <a:r>
              <a:rPr lang="en-US" dirty="0">
                <a:latin typeface="Arial" pitchFamily="34" charset="0"/>
                <a:cs typeface="Arial" pitchFamily="34" charset="0"/>
              </a:rPr>
              <a:t> uses a placeholder (hole with dashed outline) as the drop target. </a:t>
            </a:r>
            <a:endParaRPr lang="en-US" dirty="0" smtClean="0">
              <a:latin typeface="Arial" pitchFamily="34" charset="0"/>
              <a:cs typeface="Arial" pitchFamily="34" charset="0"/>
            </a:endParaRPr>
          </a:p>
          <a:p>
            <a:pPr lvl="1">
              <a:lnSpc>
                <a:spcPct val="100000"/>
              </a:lnSpc>
              <a:spcBef>
                <a:spcPts val="0"/>
              </a:spcBef>
              <a:spcAft>
                <a:spcPts val="1800"/>
              </a:spcAft>
            </a:pPr>
            <a:r>
              <a:rPr lang="en-US" dirty="0" smtClean="0">
                <a:latin typeface="Arial" pitchFamily="34" charset="0"/>
                <a:cs typeface="Arial" pitchFamily="34" charset="0"/>
              </a:rPr>
              <a:t>The </a:t>
            </a:r>
            <a:r>
              <a:rPr lang="en-US" dirty="0">
                <a:latin typeface="Arial" pitchFamily="34" charset="0"/>
                <a:cs typeface="Arial" pitchFamily="34" charset="0"/>
              </a:rPr>
              <a:t>idea (illustrated in Figure ) is to always position a hole in the spot where the drop would occur. </a:t>
            </a:r>
          </a:p>
        </p:txBody>
      </p:sp>
      <p:pic>
        <p:nvPicPr>
          <p:cNvPr id="4" name="Picture 3">
            <a:extLst>
              <a:ext uri="{FF2B5EF4-FFF2-40B4-BE49-F238E27FC236}">
                <a16:creationId xmlns="" xmlns:a16="http://schemas.microsoft.com/office/drawing/2014/main" id="{BF91B66A-E9E9-4DB4-B818-B7E98942B8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314" t="1443" r="8019" b="8872"/>
          <a:stretch/>
        </p:blipFill>
        <p:spPr>
          <a:xfrm>
            <a:off x="0" y="5727940"/>
            <a:ext cx="1054276" cy="1130059"/>
          </a:xfrm>
          <a:prstGeom prst="rect">
            <a:avLst/>
          </a:prstGeom>
        </p:spPr>
      </p:pic>
      <p:sp>
        <p:nvSpPr>
          <p:cNvPr id="5" name="Slide Number Placeholder 4">
            <a:extLst>
              <a:ext uri="{FF2B5EF4-FFF2-40B4-BE49-F238E27FC236}">
                <a16:creationId xmlns="" xmlns:a16="http://schemas.microsoft.com/office/drawing/2014/main" id="{139E8F81-82A2-41E2-A5CC-CD756585E072}"/>
              </a:ext>
            </a:extLst>
          </p:cNvPr>
          <p:cNvSpPr>
            <a:spLocks noGrp="1"/>
          </p:cNvSpPr>
          <p:nvPr>
            <p:ph type="sldNum" sz="quarter" idx="12"/>
          </p:nvPr>
        </p:nvSpPr>
        <p:spPr/>
        <p:txBody>
          <a:bodyPr/>
          <a:lstStyle/>
          <a:p>
            <a:fld id="{236A2DA2-38D1-4472-B02D-8498B342C0EB}" type="slidenum">
              <a:rPr lang="en-IN" smtClean="0"/>
              <a:pPr/>
              <a:t>10</a:t>
            </a:fld>
            <a:endParaRPr lang="en-IN" dirty="0"/>
          </a:p>
        </p:txBody>
      </p:sp>
      <p:sp>
        <p:nvSpPr>
          <p:cNvPr id="6" name="Footer Placeholder 5"/>
          <p:cNvSpPr>
            <a:spLocks noGrp="1"/>
          </p:cNvSpPr>
          <p:nvPr>
            <p:ph type="ftr" sz="quarter" idx="11"/>
          </p:nvPr>
        </p:nvSpPr>
        <p:spPr/>
        <p:txBody>
          <a:bodyPr/>
          <a:lstStyle/>
          <a:p>
            <a:r>
              <a:rPr lang="en-IN" dirty="0" smtClean="0"/>
              <a:t>Unit-V</a:t>
            </a:r>
            <a:endParaRPr lang="en-IN" dirty="0"/>
          </a:p>
        </p:txBody>
      </p:sp>
    </p:spTree>
    <p:extLst>
      <p:ext uri="{BB962C8B-B14F-4D97-AF65-F5344CB8AC3E}">
        <p14:creationId xmlns:p14="http://schemas.microsoft.com/office/powerpoint/2010/main" val="3475421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EA93A9-5677-464A-94D2-8FCADE6AECBE}"/>
              </a:ext>
            </a:extLst>
          </p:cNvPr>
          <p:cNvSpPr>
            <a:spLocks noGrp="1"/>
          </p:cNvSpPr>
          <p:nvPr>
            <p:ph type="title"/>
          </p:nvPr>
        </p:nvSpPr>
        <p:spPr>
          <a:xfrm>
            <a:off x="838200" y="204717"/>
            <a:ext cx="10515600" cy="805217"/>
          </a:xfrm>
        </p:spPr>
        <p:txBody>
          <a:bodyPr>
            <a:normAutofit/>
          </a:bodyPr>
          <a:lstStyle/>
          <a:p>
            <a:pPr algn="ctr"/>
            <a:r>
              <a:rPr lang="en-US" dirty="0" smtClean="0">
                <a:latin typeface="Arial" pitchFamily="34" charset="0"/>
                <a:cs typeface="Arial" pitchFamily="34" charset="0"/>
              </a:rPr>
              <a:t>Drag </a:t>
            </a:r>
            <a:r>
              <a:rPr lang="en-US" dirty="0">
                <a:latin typeface="Arial" pitchFamily="34" charset="0"/>
                <a:cs typeface="Arial" pitchFamily="34" charset="0"/>
              </a:rPr>
              <a:t>&amp; Drop </a:t>
            </a:r>
            <a:endParaRPr lang="en-IN" dirty="0">
              <a:latin typeface="Arial" pitchFamily="34" charset="0"/>
              <a:cs typeface="Arial" pitchFamily="34" charset="0"/>
            </a:endParaRPr>
          </a:p>
        </p:txBody>
      </p:sp>
      <p:sp>
        <p:nvSpPr>
          <p:cNvPr id="3" name="Content Placeholder 2">
            <a:extLst>
              <a:ext uri="{FF2B5EF4-FFF2-40B4-BE49-F238E27FC236}">
                <a16:creationId xmlns="" xmlns:a16="http://schemas.microsoft.com/office/drawing/2014/main" id="{CD69BEB6-7D28-4645-9787-59009D90F2B5}"/>
              </a:ext>
            </a:extLst>
          </p:cNvPr>
          <p:cNvSpPr>
            <a:spLocks noGrp="1"/>
          </p:cNvSpPr>
          <p:nvPr>
            <p:ph idx="1"/>
          </p:nvPr>
        </p:nvSpPr>
        <p:spPr>
          <a:xfrm>
            <a:off x="838200" y="1160060"/>
            <a:ext cx="10515600" cy="5016903"/>
          </a:xfrm>
        </p:spPr>
        <p:txBody>
          <a:bodyPr>
            <a:normAutofit lnSpcReduction="10000"/>
          </a:bodyPr>
          <a:lstStyle/>
          <a:p>
            <a:endParaRPr lang="en-US" sz="2400" dirty="0" smtClean="0">
              <a:latin typeface="Arial" pitchFamily="34" charset="0"/>
              <a:cs typeface="Arial" pitchFamily="34" charset="0"/>
            </a:endParaRPr>
          </a:p>
          <a:p>
            <a:endParaRPr lang="en-US" sz="2400" dirty="0">
              <a:latin typeface="Arial" pitchFamily="34" charset="0"/>
              <a:cs typeface="Arial" pitchFamily="34" charset="0"/>
            </a:endParaRPr>
          </a:p>
          <a:p>
            <a:endParaRPr lang="en-US" sz="2400" dirty="0" smtClean="0">
              <a:latin typeface="Arial" pitchFamily="34" charset="0"/>
              <a:cs typeface="Arial" pitchFamily="34" charset="0"/>
            </a:endParaRPr>
          </a:p>
          <a:p>
            <a:endParaRPr lang="en-US" sz="2400" dirty="0">
              <a:latin typeface="Arial" pitchFamily="34" charset="0"/>
              <a:cs typeface="Arial" pitchFamily="34" charset="0"/>
            </a:endParaRPr>
          </a:p>
          <a:p>
            <a:endParaRPr lang="en-US" sz="2400" dirty="0" smtClean="0">
              <a:latin typeface="Arial" pitchFamily="34" charset="0"/>
              <a:cs typeface="Arial" pitchFamily="34" charset="0"/>
            </a:endParaRPr>
          </a:p>
          <a:p>
            <a:endParaRPr lang="en-US" sz="2400" dirty="0">
              <a:latin typeface="Arial" pitchFamily="34" charset="0"/>
              <a:cs typeface="Arial" pitchFamily="34" charset="0"/>
            </a:endParaRPr>
          </a:p>
          <a:p>
            <a:endParaRPr lang="en-US" sz="2400" dirty="0" smtClean="0">
              <a:latin typeface="Arial" pitchFamily="34" charset="0"/>
              <a:cs typeface="Arial" pitchFamily="34" charset="0"/>
            </a:endParaRPr>
          </a:p>
          <a:p>
            <a:endParaRPr lang="en-US" sz="2400" dirty="0" smtClean="0">
              <a:latin typeface="Arial" pitchFamily="34" charset="0"/>
              <a:cs typeface="Arial" pitchFamily="34" charset="0"/>
            </a:endParaRPr>
          </a:p>
          <a:p>
            <a:r>
              <a:rPr lang="en-US" sz="2400" dirty="0">
                <a:latin typeface="Arial" pitchFamily="34" charset="0"/>
                <a:cs typeface="Arial" pitchFamily="34" charset="0"/>
              </a:rPr>
              <a:t>The hole serves as a placeholder and always marks the spot that the dragged module will land when dropped. </a:t>
            </a:r>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It </a:t>
            </a:r>
            <a:r>
              <a:rPr lang="en-US" sz="2400" dirty="0">
                <a:latin typeface="Arial" pitchFamily="34" charset="0"/>
                <a:cs typeface="Arial" pitchFamily="34" charset="0"/>
              </a:rPr>
              <a:t>also previews what the page will look like (in relation to the other modules) if the drop occurs there. </a:t>
            </a:r>
          </a:p>
        </p:txBody>
      </p:sp>
      <p:pic>
        <p:nvPicPr>
          <p:cNvPr id="4" name="Picture 3">
            <a:extLst>
              <a:ext uri="{FF2B5EF4-FFF2-40B4-BE49-F238E27FC236}">
                <a16:creationId xmlns="" xmlns:a16="http://schemas.microsoft.com/office/drawing/2014/main" id="{BF91B66A-E9E9-4DB4-B818-B7E98942B8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314" t="1443" r="8019" b="8872"/>
          <a:stretch/>
        </p:blipFill>
        <p:spPr>
          <a:xfrm>
            <a:off x="0" y="5727940"/>
            <a:ext cx="1054276" cy="1130059"/>
          </a:xfrm>
          <a:prstGeom prst="rect">
            <a:avLst/>
          </a:prstGeom>
        </p:spPr>
      </p:pic>
      <p:sp>
        <p:nvSpPr>
          <p:cNvPr id="5" name="Slide Number Placeholder 4">
            <a:extLst>
              <a:ext uri="{FF2B5EF4-FFF2-40B4-BE49-F238E27FC236}">
                <a16:creationId xmlns="" xmlns:a16="http://schemas.microsoft.com/office/drawing/2014/main" id="{139E8F81-82A2-41E2-A5CC-CD756585E072}"/>
              </a:ext>
            </a:extLst>
          </p:cNvPr>
          <p:cNvSpPr>
            <a:spLocks noGrp="1"/>
          </p:cNvSpPr>
          <p:nvPr>
            <p:ph type="sldNum" sz="quarter" idx="12"/>
          </p:nvPr>
        </p:nvSpPr>
        <p:spPr/>
        <p:txBody>
          <a:bodyPr/>
          <a:lstStyle/>
          <a:p>
            <a:fld id="{236A2DA2-38D1-4472-B02D-8498B342C0EB}" type="slidenum">
              <a:rPr lang="en-IN" smtClean="0"/>
              <a:pPr/>
              <a:t>11</a:t>
            </a:fld>
            <a:endParaRPr lang="en-IN" dirty="0"/>
          </a:p>
        </p:txBody>
      </p:sp>
      <p:sp>
        <p:nvSpPr>
          <p:cNvPr id="6" name="Footer Placeholder 5"/>
          <p:cNvSpPr>
            <a:spLocks noGrp="1"/>
          </p:cNvSpPr>
          <p:nvPr>
            <p:ph type="ftr" sz="quarter" idx="11"/>
          </p:nvPr>
        </p:nvSpPr>
        <p:spPr/>
        <p:txBody>
          <a:bodyPr/>
          <a:lstStyle/>
          <a:p>
            <a:r>
              <a:rPr lang="en-IN" dirty="0" smtClean="0"/>
              <a:t>Unit-V</a:t>
            </a:r>
            <a:endParaRPr lang="en-IN"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257" y="1136319"/>
            <a:ext cx="8810027" cy="3190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5421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EA93A9-5677-464A-94D2-8FCADE6AECBE}"/>
              </a:ext>
            </a:extLst>
          </p:cNvPr>
          <p:cNvSpPr>
            <a:spLocks noGrp="1"/>
          </p:cNvSpPr>
          <p:nvPr>
            <p:ph type="title"/>
          </p:nvPr>
        </p:nvSpPr>
        <p:spPr>
          <a:xfrm>
            <a:off x="838200" y="204717"/>
            <a:ext cx="10515600" cy="805217"/>
          </a:xfrm>
        </p:spPr>
        <p:txBody>
          <a:bodyPr>
            <a:normAutofit/>
          </a:bodyPr>
          <a:lstStyle/>
          <a:p>
            <a:pPr algn="ctr"/>
            <a:r>
              <a:rPr lang="en-US" dirty="0" smtClean="0">
                <a:latin typeface="Arial" pitchFamily="34" charset="0"/>
                <a:cs typeface="Arial" pitchFamily="34" charset="0"/>
              </a:rPr>
              <a:t>Drag </a:t>
            </a:r>
            <a:r>
              <a:rPr lang="en-US" dirty="0">
                <a:latin typeface="Arial" pitchFamily="34" charset="0"/>
                <a:cs typeface="Arial" pitchFamily="34" charset="0"/>
              </a:rPr>
              <a:t>&amp; Drop </a:t>
            </a:r>
            <a:endParaRPr lang="en-IN" dirty="0">
              <a:latin typeface="Arial" pitchFamily="34" charset="0"/>
              <a:cs typeface="Arial" pitchFamily="34" charset="0"/>
            </a:endParaRPr>
          </a:p>
        </p:txBody>
      </p:sp>
      <p:sp>
        <p:nvSpPr>
          <p:cNvPr id="3" name="Content Placeholder 2">
            <a:extLst>
              <a:ext uri="{FF2B5EF4-FFF2-40B4-BE49-F238E27FC236}">
                <a16:creationId xmlns="" xmlns:a16="http://schemas.microsoft.com/office/drawing/2014/main" id="{CD69BEB6-7D28-4645-9787-59009D90F2B5}"/>
              </a:ext>
            </a:extLst>
          </p:cNvPr>
          <p:cNvSpPr>
            <a:spLocks noGrp="1"/>
          </p:cNvSpPr>
          <p:nvPr>
            <p:ph idx="1"/>
          </p:nvPr>
        </p:nvSpPr>
        <p:spPr>
          <a:xfrm>
            <a:off x="838200" y="1160060"/>
            <a:ext cx="10515600" cy="5016903"/>
          </a:xfrm>
        </p:spPr>
        <p:txBody>
          <a:bodyPr>
            <a:normAutofit/>
          </a:bodyPr>
          <a:lstStyle/>
          <a:p>
            <a:pPr marL="0" indent="0">
              <a:buNone/>
            </a:pPr>
            <a:r>
              <a:rPr lang="en-US" sz="2400" dirty="0">
                <a:latin typeface="Arial" pitchFamily="34" charset="0"/>
                <a:cs typeface="Arial" pitchFamily="34" charset="0"/>
              </a:rPr>
              <a:t>Boundary-based placement. </a:t>
            </a:r>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Since </a:t>
            </a:r>
            <a:r>
              <a:rPr lang="en-US" sz="2400" dirty="0">
                <a:latin typeface="Arial" pitchFamily="34" charset="0"/>
                <a:cs typeface="Arial" pitchFamily="34" charset="0"/>
              </a:rPr>
              <a:t>most sites that use placeholder targeting drag the module in its original size, targeting is determined by the boundaries of the dragged </a:t>
            </a:r>
            <a:r>
              <a:rPr lang="en-US" sz="2400" dirty="0" smtClean="0">
                <a:latin typeface="Arial" pitchFamily="34" charset="0"/>
                <a:cs typeface="Arial" pitchFamily="34" charset="0"/>
              </a:rPr>
              <a:t>object </a:t>
            </a:r>
            <a:r>
              <a:rPr lang="en-US" sz="2400" dirty="0">
                <a:latin typeface="Arial" pitchFamily="34" charset="0"/>
                <a:cs typeface="Arial" pitchFamily="34" charset="0"/>
              </a:rPr>
              <a:t>and the boundaries of the dragged-over object. </a:t>
            </a:r>
            <a:endParaRPr lang="en-US" sz="2400" dirty="0" smtClean="0">
              <a:latin typeface="Arial" pitchFamily="34" charset="0"/>
              <a:cs typeface="Arial" pitchFamily="34" charset="0"/>
            </a:endParaRPr>
          </a:p>
          <a:p>
            <a:r>
              <a:rPr lang="en-US" sz="2400" dirty="0">
                <a:latin typeface="Arial" pitchFamily="34" charset="0"/>
                <a:cs typeface="Arial" pitchFamily="34" charset="0"/>
              </a:rPr>
              <a:t>Both </a:t>
            </a:r>
            <a:r>
              <a:rPr lang="en-US" sz="2400" dirty="0" err="1">
                <a:latin typeface="Arial" pitchFamily="34" charset="0"/>
                <a:cs typeface="Arial" pitchFamily="34" charset="0"/>
              </a:rPr>
              <a:t>Netvibes</a:t>
            </a:r>
            <a:r>
              <a:rPr lang="en-US" sz="2400" dirty="0">
                <a:latin typeface="Arial" pitchFamily="34" charset="0"/>
                <a:cs typeface="Arial" pitchFamily="34" charset="0"/>
              </a:rPr>
              <a:t> and </a:t>
            </a:r>
            <a:r>
              <a:rPr lang="en-US" sz="2400" dirty="0" err="1">
                <a:latin typeface="Arial" pitchFamily="34" charset="0"/>
                <a:cs typeface="Arial" pitchFamily="34" charset="0"/>
              </a:rPr>
              <a:t>iGoogle</a:t>
            </a:r>
            <a:r>
              <a:rPr lang="en-US" sz="2400" dirty="0">
                <a:latin typeface="Arial" pitchFamily="34" charset="0"/>
                <a:cs typeface="Arial" pitchFamily="34" charset="0"/>
              </a:rPr>
              <a:t> take the boundary-based approach. </a:t>
            </a:r>
            <a:endParaRPr lang="en-US" sz="2400" dirty="0" smtClean="0">
              <a:latin typeface="Arial" pitchFamily="34" charset="0"/>
              <a:cs typeface="Arial" pitchFamily="34" charset="0"/>
            </a:endParaRPr>
          </a:p>
          <a:p>
            <a:endParaRPr lang="en-US" sz="2400"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BF91B66A-E9E9-4DB4-B818-B7E98942B8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314" t="1443" r="8019" b="8872"/>
          <a:stretch/>
        </p:blipFill>
        <p:spPr>
          <a:xfrm>
            <a:off x="0" y="5727940"/>
            <a:ext cx="1054276" cy="1130059"/>
          </a:xfrm>
          <a:prstGeom prst="rect">
            <a:avLst/>
          </a:prstGeom>
        </p:spPr>
      </p:pic>
      <p:sp>
        <p:nvSpPr>
          <p:cNvPr id="5" name="Slide Number Placeholder 4">
            <a:extLst>
              <a:ext uri="{FF2B5EF4-FFF2-40B4-BE49-F238E27FC236}">
                <a16:creationId xmlns="" xmlns:a16="http://schemas.microsoft.com/office/drawing/2014/main" id="{139E8F81-82A2-41E2-A5CC-CD756585E072}"/>
              </a:ext>
            </a:extLst>
          </p:cNvPr>
          <p:cNvSpPr>
            <a:spLocks noGrp="1"/>
          </p:cNvSpPr>
          <p:nvPr>
            <p:ph type="sldNum" sz="quarter" idx="12"/>
          </p:nvPr>
        </p:nvSpPr>
        <p:spPr/>
        <p:txBody>
          <a:bodyPr/>
          <a:lstStyle/>
          <a:p>
            <a:fld id="{236A2DA2-38D1-4472-B02D-8498B342C0EB}" type="slidenum">
              <a:rPr lang="en-IN" smtClean="0"/>
              <a:pPr/>
              <a:t>12</a:t>
            </a:fld>
            <a:endParaRPr lang="en-IN" dirty="0"/>
          </a:p>
        </p:txBody>
      </p:sp>
      <p:sp>
        <p:nvSpPr>
          <p:cNvPr id="6" name="Footer Placeholder 5"/>
          <p:cNvSpPr>
            <a:spLocks noGrp="1"/>
          </p:cNvSpPr>
          <p:nvPr>
            <p:ph type="ftr" sz="quarter" idx="11"/>
          </p:nvPr>
        </p:nvSpPr>
        <p:spPr/>
        <p:txBody>
          <a:bodyPr/>
          <a:lstStyle/>
          <a:p>
            <a:r>
              <a:rPr lang="en-IN" dirty="0" smtClean="0"/>
              <a:t>Unit-V</a:t>
            </a:r>
            <a:endParaRPr lang="en-IN"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7475" y="3176269"/>
            <a:ext cx="4790364" cy="3462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5421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EA93A9-5677-464A-94D2-8FCADE6AECBE}"/>
              </a:ext>
            </a:extLst>
          </p:cNvPr>
          <p:cNvSpPr>
            <a:spLocks noGrp="1"/>
          </p:cNvSpPr>
          <p:nvPr>
            <p:ph type="title"/>
          </p:nvPr>
        </p:nvSpPr>
        <p:spPr>
          <a:xfrm>
            <a:off x="838200" y="204717"/>
            <a:ext cx="10515600" cy="805217"/>
          </a:xfrm>
        </p:spPr>
        <p:txBody>
          <a:bodyPr>
            <a:normAutofit/>
          </a:bodyPr>
          <a:lstStyle/>
          <a:p>
            <a:pPr algn="ctr"/>
            <a:r>
              <a:rPr lang="en-US" dirty="0">
                <a:latin typeface="Arial" pitchFamily="34" charset="0"/>
                <a:cs typeface="Arial" pitchFamily="34" charset="0"/>
              </a:rPr>
              <a:t>Insertion target </a:t>
            </a:r>
            <a:endParaRPr lang="en-IN" dirty="0">
              <a:latin typeface="Arial" pitchFamily="34" charset="0"/>
              <a:cs typeface="Arial" pitchFamily="34" charset="0"/>
            </a:endParaRPr>
          </a:p>
        </p:txBody>
      </p:sp>
      <p:sp>
        <p:nvSpPr>
          <p:cNvPr id="3" name="Content Placeholder 2">
            <a:extLst>
              <a:ext uri="{FF2B5EF4-FFF2-40B4-BE49-F238E27FC236}">
                <a16:creationId xmlns="" xmlns:a16="http://schemas.microsoft.com/office/drawing/2014/main" id="{CD69BEB6-7D28-4645-9787-59009D90F2B5}"/>
              </a:ext>
            </a:extLst>
          </p:cNvPr>
          <p:cNvSpPr>
            <a:spLocks noGrp="1"/>
          </p:cNvSpPr>
          <p:nvPr>
            <p:ph idx="1"/>
          </p:nvPr>
        </p:nvSpPr>
        <p:spPr>
          <a:xfrm>
            <a:off x="838200" y="1160060"/>
            <a:ext cx="10515600" cy="5016903"/>
          </a:xfrm>
        </p:spPr>
        <p:txBody>
          <a:bodyPr>
            <a:normAutofit/>
          </a:bodyPr>
          <a:lstStyle/>
          <a:p>
            <a:r>
              <a:rPr lang="en-US" sz="2400" dirty="0">
                <a:latin typeface="Arial" pitchFamily="34" charset="0"/>
                <a:cs typeface="Arial" pitchFamily="34" charset="0"/>
              </a:rPr>
              <a:t>T</a:t>
            </a:r>
            <a:r>
              <a:rPr lang="en-US" sz="2400" dirty="0" smtClean="0">
                <a:latin typeface="Arial" pitchFamily="34" charset="0"/>
                <a:cs typeface="Arial" pitchFamily="34" charset="0"/>
              </a:rPr>
              <a:t>o </a:t>
            </a:r>
            <a:r>
              <a:rPr lang="en-US" sz="2400" dirty="0">
                <a:latin typeface="Arial" pitchFamily="34" charset="0"/>
                <a:cs typeface="Arial" pitchFamily="34" charset="0"/>
              </a:rPr>
              <a:t>keep the page as stable as possible and only move around an insertion target (usually an insertion bar). </a:t>
            </a:r>
            <a:endParaRPr lang="en-US" sz="2400" dirty="0" smtClean="0">
              <a:latin typeface="Arial" pitchFamily="34" charset="0"/>
              <a:cs typeface="Arial" pitchFamily="34" charset="0"/>
            </a:endParaRPr>
          </a:p>
          <a:p>
            <a:endParaRPr lang="en-US" sz="2400" dirty="0">
              <a:latin typeface="Arial" pitchFamily="34" charset="0"/>
              <a:cs typeface="Arial" pitchFamily="34" charset="0"/>
            </a:endParaRPr>
          </a:p>
          <a:p>
            <a:endParaRPr lang="en-US" sz="2400" dirty="0" smtClean="0">
              <a:latin typeface="Arial" pitchFamily="34" charset="0"/>
              <a:cs typeface="Arial" pitchFamily="34" charset="0"/>
            </a:endParaRPr>
          </a:p>
          <a:p>
            <a:endParaRPr lang="en-US" sz="2400" dirty="0">
              <a:latin typeface="Arial" pitchFamily="34" charset="0"/>
              <a:cs typeface="Arial" pitchFamily="34" charset="0"/>
            </a:endParaRPr>
          </a:p>
          <a:p>
            <a:endParaRPr lang="en-US" sz="2400" dirty="0" smtClean="0">
              <a:latin typeface="Arial" pitchFamily="34" charset="0"/>
              <a:cs typeface="Arial" pitchFamily="34" charset="0"/>
            </a:endParaRPr>
          </a:p>
          <a:p>
            <a:endParaRPr lang="en-US" sz="2400" dirty="0" smtClean="0">
              <a:latin typeface="Arial" pitchFamily="34" charset="0"/>
              <a:cs typeface="Arial" pitchFamily="34" charset="0"/>
            </a:endParaRPr>
          </a:p>
          <a:p>
            <a:r>
              <a:rPr lang="en-US" sz="2400" dirty="0">
                <a:latin typeface="Arial" pitchFamily="34" charset="0"/>
                <a:cs typeface="Arial" pitchFamily="34" charset="0"/>
              </a:rPr>
              <a:t>When module 1 is dragged to the position between 3 and 4, an insertion bar is placed there. </a:t>
            </a:r>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This </a:t>
            </a:r>
            <a:r>
              <a:rPr lang="en-US" sz="2400" dirty="0">
                <a:latin typeface="Arial" pitchFamily="34" charset="0"/>
                <a:cs typeface="Arial" pitchFamily="34" charset="0"/>
              </a:rPr>
              <a:t>indicates that if 1 is dropped, then 4 will slide down to open up the drop spot. </a:t>
            </a:r>
            <a:endParaRPr lang="en-US" sz="2400" dirty="0" smtClean="0">
              <a:latin typeface="Arial" pitchFamily="34" charset="0"/>
              <a:cs typeface="Arial" pitchFamily="34" charset="0"/>
            </a:endParaRPr>
          </a:p>
          <a:p>
            <a:endParaRPr lang="en-US" sz="2400"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BF91B66A-E9E9-4DB4-B818-B7E98942B8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314" t="1443" r="8019" b="8872"/>
          <a:stretch/>
        </p:blipFill>
        <p:spPr>
          <a:xfrm>
            <a:off x="0" y="5727940"/>
            <a:ext cx="1054276" cy="1130059"/>
          </a:xfrm>
          <a:prstGeom prst="rect">
            <a:avLst/>
          </a:prstGeom>
        </p:spPr>
      </p:pic>
      <p:sp>
        <p:nvSpPr>
          <p:cNvPr id="5" name="Slide Number Placeholder 4">
            <a:extLst>
              <a:ext uri="{FF2B5EF4-FFF2-40B4-BE49-F238E27FC236}">
                <a16:creationId xmlns="" xmlns:a16="http://schemas.microsoft.com/office/drawing/2014/main" id="{139E8F81-82A2-41E2-A5CC-CD756585E072}"/>
              </a:ext>
            </a:extLst>
          </p:cNvPr>
          <p:cNvSpPr>
            <a:spLocks noGrp="1"/>
          </p:cNvSpPr>
          <p:nvPr>
            <p:ph type="sldNum" sz="quarter" idx="12"/>
          </p:nvPr>
        </p:nvSpPr>
        <p:spPr/>
        <p:txBody>
          <a:bodyPr/>
          <a:lstStyle/>
          <a:p>
            <a:fld id="{236A2DA2-38D1-4472-B02D-8498B342C0EB}" type="slidenum">
              <a:rPr lang="en-IN" smtClean="0"/>
              <a:pPr/>
              <a:t>13</a:t>
            </a:fld>
            <a:endParaRPr lang="en-IN" dirty="0"/>
          </a:p>
        </p:txBody>
      </p:sp>
      <p:sp>
        <p:nvSpPr>
          <p:cNvPr id="6" name="Footer Placeholder 5"/>
          <p:cNvSpPr>
            <a:spLocks noGrp="1"/>
          </p:cNvSpPr>
          <p:nvPr>
            <p:ph type="ftr" sz="quarter" idx="11"/>
          </p:nvPr>
        </p:nvSpPr>
        <p:spPr/>
        <p:txBody>
          <a:bodyPr/>
          <a:lstStyle/>
          <a:p>
            <a:r>
              <a:rPr lang="en-IN" dirty="0" smtClean="0"/>
              <a:t>Unit-V</a:t>
            </a:r>
            <a:endParaRPr lang="en-IN"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2890" y="2172411"/>
            <a:ext cx="4914900"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5421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EA93A9-5677-464A-94D2-8FCADE6AECBE}"/>
              </a:ext>
            </a:extLst>
          </p:cNvPr>
          <p:cNvSpPr>
            <a:spLocks noGrp="1"/>
          </p:cNvSpPr>
          <p:nvPr>
            <p:ph type="title"/>
          </p:nvPr>
        </p:nvSpPr>
        <p:spPr>
          <a:xfrm>
            <a:off x="838200" y="204717"/>
            <a:ext cx="10515600" cy="805217"/>
          </a:xfrm>
        </p:spPr>
        <p:txBody>
          <a:bodyPr>
            <a:normAutofit/>
          </a:bodyPr>
          <a:lstStyle/>
          <a:p>
            <a:pPr algn="ctr"/>
            <a:r>
              <a:rPr lang="en-US" dirty="0" smtClean="0">
                <a:latin typeface="Arial" pitchFamily="34" charset="0"/>
                <a:cs typeface="Arial" pitchFamily="34" charset="0"/>
              </a:rPr>
              <a:t>Drag </a:t>
            </a:r>
            <a:r>
              <a:rPr lang="en-US" dirty="0">
                <a:latin typeface="Arial" pitchFamily="34" charset="0"/>
                <a:cs typeface="Arial" pitchFamily="34" charset="0"/>
              </a:rPr>
              <a:t>&amp; Drop </a:t>
            </a:r>
            <a:endParaRPr lang="en-IN" dirty="0">
              <a:latin typeface="Arial" pitchFamily="34" charset="0"/>
              <a:cs typeface="Arial" pitchFamily="34" charset="0"/>
            </a:endParaRPr>
          </a:p>
        </p:txBody>
      </p:sp>
      <p:sp>
        <p:nvSpPr>
          <p:cNvPr id="3" name="Content Placeholder 2">
            <a:extLst>
              <a:ext uri="{FF2B5EF4-FFF2-40B4-BE49-F238E27FC236}">
                <a16:creationId xmlns="" xmlns:a16="http://schemas.microsoft.com/office/drawing/2014/main" id="{CD69BEB6-7D28-4645-9787-59009D90F2B5}"/>
              </a:ext>
            </a:extLst>
          </p:cNvPr>
          <p:cNvSpPr>
            <a:spLocks noGrp="1"/>
          </p:cNvSpPr>
          <p:nvPr>
            <p:ph idx="1"/>
          </p:nvPr>
        </p:nvSpPr>
        <p:spPr>
          <a:xfrm>
            <a:off x="838200" y="1160060"/>
            <a:ext cx="10515600" cy="5016903"/>
          </a:xfrm>
        </p:spPr>
        <p:txBody>
          <a:bodyPr>
            <a:normAutofit/>
          </a:bodyPr>
          <a:lstStyle/>
          <a:p>
            <a:pPr marL="0" indent="0">
              <a:lnSpc>
                <a:spcPct val="100000"/>
              </a:lnSpc>
              <a:spcBef>
                <a:spcPts val="0"/>
              </a:spcBef>
              <a:spcAft>
                <a:spcPts val="1800"/>
              </a:spcAft>
              <a:buNone/>
            </a:pPr>
            <a:r>
              <a:rPr lang="en-US" sz="2400" b="1" dirty="0">
                <a:latin typeface="Arial" pitchFamily="34" charset="0"/>
                <a:cs typeface="Arial" pitchFamily="34" charset="0"/>
              </a:rPr>
              <a:t>Drag distance </a:t>
            </a:r>
            <a:endParaRPr lang="en-US" sz="2400" b="1" dirty="0" smtClean="0">
              <a:latin typeface="Arial" pitchFamily="34" charset="0"/>
              <a:cs typeface="Arial" pitchFamily="34" charset="0"/>
            </a:endParaRPr>
          </a:p>
          <a:p>
            <a:pPr>
              <a:lnSpc>
                <a:spcPct val="100000"/>
              </a:lnSpc>
              <a:spcBef>
                <a:spcPts val="0"/>
              </a:spcBef>
              <a:spcAft>
                <a:spcPts val="1800"/>
              </a:spcAft>
            </a:pPr>
            <a:r>
              <a:rPr lang="en-US" sz="2400" dirty="0">
                <a:latin typeface="Arial" pitchFamily="34" charset="0"/>
                <a:cs typeface="Arial" pitchFamily="34" charset="0"/>
              </a:rPr>
              <a:t>Dragging the thumbnail around does have other issues. Since the object being dragged is small, it does not intersect a large area</a:t>
            </a:r>
            <a:r>
              <a:rPr lang="en-US" sz="2400" dirty="0" smtClean="0">
                <a:latin typeface="Arial" pitchFamily="34" charset="0"/>
                <a:cs typeface="Arial" pitchFamily="34" charset="0"/>
              </a:rPr>
              <a:t>.</a:t>
            </a:r>
          </a:p>
          <a:p>
            <a:pPr>
              <a:lnSpc>
                <a:spcPct val="100000"/>
              </a:lnSpc>
              <a:spcBef>
                <a:spcPts val="0"/>
              </a:spcBef>
              <a:spcAft>
                <a:spcPts val="1800"/>
              </a:spcAft>
            </a:pPr>
            <a:r>
              <a:rPr lang="en-US" sz="2400" dirty="0" smtClean="0">
                <a:latin typeface="Arial" pitchFamily="34" charset="0"/>
                <a:cs typeface="Arial" pitchFamily="34" charset="0"/>
              </a:rPr>
              <a:t>It </a:t>
            </a:r>
            <a:r>
              <a:rPr lang="en-US" sz="2400" dirty="0">
                <a:latin typeface="Arial" pitchFamily="34" charset="0"/>
                <a:cs typeface="Arial" pitchFamily="34" charset="0"/>
              </a:rPr>
              <a:t>requires moving the small thumbnail directly to the place it will be dropped. </a:t>
            </a:r>
            <a:endParaRPr lang="en-US" sz="2400" dirty="0" smtClean="0">
              <a:latin typeface="Arial" pitchFamily="34" charset="0"/>
              <a:cs typeface="Arial" pitchFamily="34" charset="0"/>
            </a:endParaRPr>
          </a:p>
          <a:p>
            <a:pPr>
              <a:lnSpc>
                <a:spcPct val="100000"/>
              </a:lnSpc>
              <a:spcBef>
                <a:spcPts val="0"/>
              </a:spcBef>
              <a:spcAft>
                <a:spcPts val="1800"/>
              </a:spcAft>
            </a:pPr>
            <a:r>
              <a:rPr lang="en-US" sz="2400" dirty="0">
                <a:latin typeface="Arial" pitchFamily="34" charset="0"/>
                <a:cs typeface="Arial" pitchFamily="34" charset="0"/>
              </a:rPr>
              <a:t>With </a:t>
            </a:r>
            <a:r>
              <a:rPr lang="en-US" sz="2400" dirty="0" err="1">
                <a:latin typeface="Arial" pitchFamily="34" charset="0"/>
                <a:cs typeface="Arial" pitchFamily="34" charset="0"/>
              </a:rPr>
              <a:t>iGoogle</a:t>
            </a:r>
            <a:r>
              <a:rPr lang="en-US" sz="2400" dirty="0">
                <a:latin typeface="Arial" pitchFamily="34" charset="0"/>
                <a:cs typeface="Arial" pitchFamily="34" charset="0"/>
              </a:rPr>
              <a:t>, the complete module is dragged</a:t>
            </a:r>
            <a:r>
              <a:rPr lang="en-US" sz="2400" dirty="0" smtClean="0">
                <a:latin typeface="Arial" pitchFamily="34" charset="0"/>
                <a:cs typeface="Arial" pitchFamily="34" charset="0"/>
              </a:rPr>
              <a:t>.</a:t>
            </a:r>
          </a:p>
          <a:p>
            <a:pPr>
              <a:lnSpc>
                <a:spcPct val="100000"/>
              </a:lnSpc>
              <a:spcBef>
                <a:spcPts val="0"/>
              </a:spcBef>
              <a:spcAft>
                <a:spcPts val="1800"/>
              </a:spcAft>
            </a:pPr>
            <a:r>
              <a:rPr lang="en-US" sz="2400" dirty="0" smtClean="0">
                <a:latin typeface="Arial" pitchFamily="34" charset="0"/>
                <a:cs typeface="Arial" pitchFamily="34" charset="0"/>
              </a:rPr>
              <a:t>Since </a:t>
            </a:r>
            <a:r>
              <a:rPr lang="en-US" sz="2400" dirty="0">
                <a:latin typeface="Arial" pitchFamily="34" charset="0"/>
                <a:cs typeface="Arial" pitchFamily="34" charset="0"/>
              </a:rPr>
              <a:t>the module will always be larger than the thumbnail, it intersects a drop target with much less movement. </a:t>
            </a:r>
            <a:endParaRPr lang="en-US" sz="2400" dirty="0" smtClean="0">
              <a:latin typeface="Arial" pitchFamily="34" charset="0"/>
              <a:cs typeface="Arial" pitchFamily="34" charset="0"/>
            </a:endParaRPr>
          </a:p>
          <a:p>
            <a:pPr>
              <a:lnSpc>
                <a:spcPct val="100000"/>
              </a:lnSpc>
              <a:spcBef>
                <a:spcPts val="0"/>
              </a:spcBef>
              <a:spcAft>
                <a:spcPts val="1800"/>
              </a:spcAft>
            </a:pPr>
            <a:r>
              <a:rPr lang="en-US" sz="2400" dirty="0">
                <a:latin typeface="Arial" pitchFamily="34" charset="0"/>
                <a:cs typeface="Arial" pitchFamily="34" charset="0"/>
              </a:rPr>
              <a:t>The result is a shorter drag distance to accomplish a move. </a:t>
            </a:r>
          </a:p>
        </p:txBody>
      </p:sp>
      <p:pic>
        <p:nvPicPr>
          <p:cNvPr id="4" name="Picture 3">
            <a:extLst>
              <a:ext uri="{FF2B5EF4-FFF2-40B4-BE49-F238E27FC236}">
                <a16:creationId xmlns="" xmlns:a16="http://schemas.microsoft.com/office/drawing/2014/main" id="{BF91B66A-E9E9-4DB4-B818-B7E98942B8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314" t="1443" r="8019" b="8872"/>
          <a:stretch/>
        </p:blipFill>
        <p:spPr>
          <a:xfrm>
            <a:off x="0" y="5727940"/>
            <a:ext cx="1054276" cy="1130059"/>
          </a:xfrm>
          <a:prstGeom prst="rect">
            <a:avLst/>
          </a:prstGeom>
        </p:spPr>
      </p:pic>
      <p:sp>
        <p:nvSpPr>
          <p:cNvPr id="5" name="Slide Number Placeholder 4">
            <a:extLst>
              <a:ext uri="{FF2B5EF4-FFF2-40B4-BE49-F238E27FC236}">
                <a16:creationId xmlns="" xmlns:a16="http://schemas.microsoft.com/office/drawing/2014/main" id="{139E8F81-82A2-41E2-A5CC-CD756585E072}"/>
              </a:ext>
            </a:extLst>
          </p:cNvPr>
          <p:cNvSpPr>
            <a:spLocks noGrp="1"/>
          </p:cNvSpPr>
          <p:nvPr>
            <p:ph type="sldNum" sz="quarter" idx="12"/>
          </p:nvPr>
        </p:nvSpPr>
        <p:spPr/>
        <p:txBody>
          <a:bodyPr/>
          <a:lstStyle/>
          <a:p>
            <a:fld id="{236A2DA2-38D1-4472-B02D-8498B342C0EB}" type="slidenum">
              <a:rPr lang="en-IN" smtClean="0"/>
              <a:pPr/>
              <a:t>14</a:t>
            </a:fld>
            <a:endParaRPr lang="en-IN" dirty="0"/>
          </a:p>
        </p:txBody>
      </p:sp>
      <p:sp>
        <p:nvSpPr>
          <p:cNvPr id="6" name="Footer Placeholder 5"/>
          <p:cNvSpPr>
            <a:spLocks noGrp="1"/>
          </p:cNvSpPr>
          <p:nvPr>
            <p:ph type="ftr" sz="quarter" idx="11"/>
          </p:nvPr>
        </p:nvSpPr>
        <p:spPr/>
        <p:txBody>
          <a:bodyPr/>
          <a:lstStyle/>
          <a:p>
            <a:r>
              <a:rPr lang="en-IN" dirty="0" smtClean="0"/>
              <a:t>Unit-V</a:t>
            </a:r>
            <a:endParaRPr lang="en-IN" dirty="0"/>
          </a:p>
        </p:txBody>
      </p:sp>
    </p:spTree>
    <p:extLst>
      <p:ext uri="{BB962C8B-B14F-4D97-AF65-F5344CB8AC3E}">
        <p14:creationId xmlns:p14="http://schemas.microsoft.com/office/powerpoint/2010/main" val="3475421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EA93A9-5677-464A-94D2-8FCADE6AECBE}"/>
              </a:ext>
            </a:extLst>
          </p:cNvPr>
          <p:cNvSpPr>
            <a:spLocks noGrp="1"/>
          </p:cNvSpPr>
          <p:nvPr>
            <p:ph type="title"/>
          </p:nvPr>
        </p:nvSpPr>
        <p:spPr>
          <a:xfrm>
            <a:off x="838200" y="204717"/>
            <a:ext cx="10515600" cy="805217"/>
          </a:xfrm>
        </p:spPr>
        <p:txBody>
          <a:bodyPr>
            <a:normAutofit/>
          </a:bodyPr>
          <a:lstStyle/>
          <a:p>
            <a:pPr algn="ctr"/>
            <a:r>
              <a:rPr lang="en-US" dirty="0" smtClean="0">
                <a:latin typeface="Arial" pitchFamily="34" charset="0"/>
                <a:cs typeface="Arial" pitchFamily="34" charset="0"/>
              </a:rPr>
              <a:t>Drag </a:t>
            </a:r>
            <a:r>
              <a:rPr lang="en-US" dirty="0">
                <a:latin typeface="Arial" pitchFamily="34" charset="0"/>
                <a:cs typeface="Arial" pitchFamily="34" charset="0"/>
              </a:rPr>
              <a:t>&amp; Drop </a:t>
            </a:r>
            <a:endParaRPr lang="en-IN" dirty="0">
              <a:latin typeface="Arial" pitchFamily="34" charset="0"/>
              <a:cs typeface="Arial" pitchFamily="34" charset="0"/>
            </a:endParaRPr>
          </a:p>
        </p:txBody>
      </p:sp>
      <p:sp>
        <p:nvSpPr>
          <p:cNvPr id="3" name="Content Placeholder 2">
            <a:extLst>
              <a:ext uri="{FF2B5EF4-FFF2-40B4-BE49-F238E27FC236}">
                <a16:creationId xmlns="" xmlns:a16="http://schemas.microsoft.com/office/drawing/2014/main" id="{CD69BEB6-7D28-4645-9787-59009D90F2B5}"/>
              </a:ext>
            </a:extLst>
          </p:cNvPr>
          <p:cNvSpPr>
            <a:spLocks noGrp="1"/>
          </p:cNvSpPr>
          <p:nvPr>
            <p:ph idx="1"/>
          </p:nvPr>
        </p:nvSpPr>
        <p:spPr>
          <a:xfrm>
            <a:off x="838200" y="1160060"/>
            <a:ext cx="10515600" cy="5016903"/>
          </a:xfrm>
        </p:spPr>
        <p:txBody>
          <a:bodyPr>
            <a:normAutofit/>
          </a:bodyPr>
          <a:lstStyle/>
          <a:p>
            <a:pPr marL="0" indent="0">
              <a:buNone/>
            </a:pPr>
            <a:r>
              <a:rPr lang="en-US" sz="2400" b="1" dirty="0">
                <a:latin typeface="Arial" pitchFamily="34" charset="0"/>
                <a:cs typeface="Arial" pitchFamily="34" charset="0"/>
              </a:rPr>
              <a:t>Drag rendering </a:t>
            </a:r>
            <a:endParaRPr lang="en-US" sz="2400" b="1" dirty="0" smtClean="0">
              <a:latin typeface="Arial" pitchFamily="34" charset="0"/>
              <a:cs typeface="Arial" pitchFamily="34" charset="0"/>
            </a:endParaRPr>
          </a:p>
          <a:p>
            <a:r>
              <a:rPr lang="en-US" sz="2400" dirty="0">
                <a:latin typeface="Arial" pitchFamily="34" charset="0"/>
                <a:cs typeface="Arial" pitchFamily="34" charset="0"/>
              </a:rPr>
              <a:t>How should the dragged object be represented? Should it be rendered with a slight transparency (ghost)? Or should it be shown fully opaque? Should a thumbnail representation be used instead? </a:t>
            </a:r>
          </a:p>
        </p:txBody>
      </p:sp>
      <p:pic>
        <p:nvPicPr>
          <p:cNvPr id="4" name="Picture 3">
            <a:extLst>
              <a:ext uri="{FF2B5EF4-FFF2-40B4-BE49-F238E27FC236}">
                <a16:creationId xmlns="" xmlns:a16="http://schemas.microsoft.com/office/drawing/2014/main" id="{BF91B66A-E9E9-4DB4-B818-B7E98942B8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314" t="1443" r="8019" b="8872"/>
          <a:stretch/>
        </p:blipFill>
        <p:spPr>
          <a:xfrm>
            <a:off x="0" y="5727940"/>
            <a:ext cx="1054276" cy="1130059"/>
          </a:xfrm>
          <a:prstGeom prst="rect">
            <a:avLst/>
          </a:prstGeom>
        </p:spPr>
      </p:pic>
      <p:sp>
        <p:nvSpPr>
          <p:cNvPr id="5" name="Slide Number Placeholder 4">
            <a:extLst>
              <a:ext uri="{FF2B5EF4-FFF2-40B4-BE49-F238E27FC236}">
                <a16:creationId xmlns="" xmlns:a16="http://schemas.microsoft.com/office/drawing/2014/main" id="{139E8F81-82A2-41E2-A5CC-CD756585E072}"/>
              </a:ext>
            </a:extLst>
          </p:cNvPr>
          <p:cNvSpPr>
            <a:spLocks noGrp="1"/>
          </p:cNvSpPr>
          <p:nvPr>
            <p:ph type="sldNum" sz="quarter" idx="12"/>
          </p:nvPr>
        </p:nvSpPr>
        <p:spPr/>
        <p:txBody>
          <a:bodyPr/>
          <a:lstStyle/>
          <a:p>
            <a:fld id="{236A2DA2-38D1-4472-B02D-8498B342C0EB}" type="slidenum">
              <a:rPr lang="en-IN" smtClean="0"/>
              <a:pPr/>
              <a:t>15</a:t>
            </a:fld>
            <a:endParaRPr lang="en-IN" dirty="0"/>
          </a:p>
        </p:txBody>
      </p:sp>
      <p:sp>
        <p:nvSpPr>
          <p:cNvPr id="6" name="Footer Placeholder 5"/>
          <p:cNvSpPr>
            <a:spLocks noGrp="1"/>
          </p:cNvSpPr>
          <p:nvPr>
            <p:ph type="ftr" sz="quarter" idx="11"/>
          </p:nvPr>
        </p:nvSpPr>
        <p:spPr/>
        <p:txBody>
          <a:bodyPr/>
          <a:lstStyle/>
          <a:p>
            <a:r>
              <a:rPr lang="en-IN" dirty="0" smtClean="0"/>
              <a:t>Unit-V</a:t>
            </a:r>
            <a:endParaRPr lang="en-IN"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0975" y="2823594"/>
            <a:ext cx="2667497" cy="3367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5421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EA93A9-5677-464A-94D2-8FCADE6AECBE}"/>
              </a:ext>
            </a:extLst>
          </p:cNvPr>
          <p:cNvSpPr>
            <a:spLocks noGrp="1"/>
          </p:cNvSpPr>
          <p:nvPr>
            <p:ph type="title"/>
          </p:nvPr>
        </p:nvSpPr>
        <p:spPr>
          <a:xfrm>
            <a:off x="838200" y="204717"/>
            <a:ext cx="10515600" cy="805217"/>
          </a:xfrm>
        </p:spPr>
        <p:txBody>
          <a:bodyPr>
            <a:normAutofit/>
          </a:bodyPr>
          <a:lstStyle/>
          <a:p>
            <a:pPr algn="ctr"/>
            <a:r>
              <a:rPr lang="en-US" dirty="0" smtClean="0">
                <a:latin typeface="Arial" pitchFamily="34" charset="0"/>
                <a:cs typeface="Arial" pitchFamily="34" charset="0"/>
              </a:rPr>
              <a:t>Drag </a:t>
            </a:r>
            <a:r>
              <a:rPr lang="en-US" dirty="0">
                <a:latin typeface="Arial" pitchFamily="34" charset="0"/>
                <a:cs typeface="Arial" pitchFamily="34" charset="0"/>
              </a:rPr>
              <a:t>&amp; Drop </a:t>
            </a:r>
            <a:endParaRPr lang="en-IN" dirty="0">
              <a:latin typeface="Arial" pitchFamily="34" charset="0"/>
              <a:cs typeface="Arial" pitchFamily="34" charset="0"/>
            </a:endParaRPr>
          </a:p>
        </p:txBody>
      </p:sp>
      <p:sp>
        <p:nvSpPr>
          <p:cNvPr id="3" name="Content Placeholder 2">
            <a:extLst>
              <a:ext uri="{FF2B5EF4-FFF2-40B4-BE49-F238E27FC236}">
                <a16:creationId xmlns="" xmlns:a16="http://schemas.microsoft.com/office/drawing/2014/main" id="{CD69BEB6-7D28-4645-9787-59009D90F2B5}"/>
              </a:ext>
            </a:extLst>
          </p:cNvPr>
          <p:cNvSpPr>
            <a:spLocks noGrp="1"/>
          </p:cNvSpPr>
          <p:nvPr>
            <p:ph idx="1"/>
          </p:nvPr>
        </p:nvSpPr>
        <p:spPr>
          <a:xfrm>
            <a:off x="838200" y="1160060"/>
            <a:ext cx="10515600" cy="5016903"/>
          </a:xfrm>
        </p:spPr>
        <p:txBody>
          <a:bodyPr>
            <a:normAutofit/>
          </a:bodyPr>
          <a:lstStyle/>
          <a:p>
            <a:pPr marL="0" indent="0">
              <a:lnSpc>
                <a:spcPct val="100000"/>
              </a:lnSpc>
              <a:spcBef>
                <a:spcPts val="0"/>
              </a:spcBef>
              <a:spcAft>
                <a:spcPts val="2400"/>
              </a:spcAft>
              <a:buNone/>
            </a:pPr>
            <a:r>
              <a:rPr lang="en-US" sz="2400" b="1" dirty="0">
                <a:latin typeface="Arial" pitchFamily="34" charset="0"/>
                <a:cs typeface="Arial" pitchFamily="34" charset="0"/>
              </a:rPr>
              <a:t>Best Practices for Drag and Drop </a:t>
            </a:r>
            <a:r>
              <a:rPr lang="en-US" sz="2400" b="1" dirty="0" smtClean="0">
                <a:latin typeface="Arial" pitchFamily="34" charset="0"/>
                <a:cs typeface="Arial" pitchFamily="34" charset="0"/>
              </a:rPr>
              <a:t>Module</a:t>
            </a:r>
            <a:endParaRPr lang="en-US" sz="2400" b="1" dirty="0">
              <a:latin typeface="Arial" pitchFamily="34" charset="0"/>
              <a:cs typeface="Arial" pitchFamily="34" charset="0"/>
            </a:endParaRPr>
          </a:p>
          <a:p>
            <a:pPr>
              <a:lnSpc>
                <a:spcPct val="100000"/>
              </a:lnSpc>
              <a:spcBef>
                <a:spcPts val="0"/>
              </a:spcBef>
              <a:spcAft>
                <a:spcPts val="2400"/>
              </a:spcAft>
            </a:pPr>
            <a:r>
              <a:rPr lang="en-US" sz="2400" dirty="0">
                <a:latin typeface="Arial" pitchFamily="34" charset="0"/>
                <a:cs typeface="Arial" pitchFamily="34" charset="0"/>
              </a:rPr>
              <a:t>Use the placeholder approach when showing a clear preview during drag is important. </a:t>
            </a:r>
          </a:p>
          <a:p>
            <a:pPr>
              <a:lnSpc>
                <a:spcPct val="100000"/>
              </a:lnSpc>
              <a:spcBef>
                <a:spcPts val="0"/>
              </a:spcBef>
              <a:spcAft>
                <a:spcPts val="2400"/>
              </a:spcAft>
            </a:pPr>
            <a:r>
              <a:rPr lang="en-US" sz="2400" dirty="0" smtClean="0">
                <a:latin typeface="Arial" pitchFamily="34" charset="0"/>
                <a:cs typeface="Arial" pitchFamily="34" charset="0"/>
              </a:rPr>
              <a:t>Use </a:t>
            </a:r>
            <a:r>
              <a:rPr lang="en-US" sz="2400" dirty="0">
                <a:latin typeface="Arial" pitchFamily="34" charset="0"/>
                <a:cs typeface="Arial" pitchFamily="34" charset="0"/>
              </a:rPr>
              <a:t>the insertion bar approach when you want to avoid page jitter. </a:t>
            </a:r>
          </a:p>
          <a:p>
            <a:pPr>
              <a:lnSpc>
                <a:spcPct val="100000"/>
              </a:lnSpc>
              <a:spcBef>
                <a:spcPts val="0"/>
              </a:spcBef>
              <a:spcAft>
                <a:spcPts val="2400"/>
              </a:spcAft>
            </a:pPr>
            <a:r>
              <a:rPr lang="en-US" sz="2400" dirty="0" smtClean="0">
                <a:latin typeface="Arial" pitchFamily="34" charset="0"/>
                <a:cs typeface="Arial" pitchFamily="34" charset="0"/>
              </a:rPr>
              <a:t>Use </a:t>
            </a:r>
            <a:r>
              <a:rPr lang="en-US" sz="2400" dirty="0">
                <a:latin typeface="Arial" pitchFamily="34" charset="0"/>
                <a:cs typeface="Arial" pitchFamily="34" charset="0"/>
              </a:rPr>
              <a:t>the midpoint of the dragged object to determine drag position. </a:t>
            </a:r>
            <a:endParaRPr lang="en-US" sz="2400" dirty="0" smtClean="0">
              <a:latin typeface="Arial" pitchFamily="34" charset="0"/>
              <a:cs typeface="Arial" pitchFamily="34" charset="0"/>
            </a:endParaRPr>
          </a:p>
          <a:p>
            <a:pPr>
              <a:lnSpc>
                <a:spcPct val="100000"/>
              </a:lnSpc>
              <a:spcBef>
                <a:spcPts val="0"/>
              </a:spcBef>
              <a:spcAft>
                <a:spcPts val="2400"/>
              </a:spcAft>
            </a:pPr>
            <a:r>
              <a:rPr lang="en-US" sz="2400" dirty="0" smtClean="0">
                <a:latin typeface="Arial" pitchFamily="34" charset="0"/>
                <a:cs typeface="Arial" pitchFamily="34" charset="0"/>
              </a:rPr>
              <a:t>Use </a:t>
            </a:r>
            <a:r>
              <a:rPr lang="en-US" sz="2400" dirty="0">
                <a:latin typeface="Arial" pitchFamily="34" charset="0"/>
                <a:cs typeface="Arial" pitchFamily="34" charset="0"/>
              </a:rPr>
              <a:t>a slightly transparent version of the object being dragged (ghost) instead of an opaque version. </a:t>
            </a:r>
          </a:p>
          <a:p>
            <a:pPr>
              <a:lnSpc>
                <a:spcPct val="100000"/>
              </a:lnSpc>
              <a:spcBef>
                <a:spcPts val="0"/>
              </a:spcBef>
              <a:spcAft>
                <a:spcPts val="2400"/>
              </a:spcAft>
            </a:pPr>
            <a:r>
              <a:rPr lang="en-US" sz="2400" dirty="0" smtClean="0">
                <a:latin typeface="Arial" pitchFamily="34" charset="0"/>
                <a:cs typeface="Arial" pitchFamily="34" charset="0"/>
              </a:rPr>
              <a:t>If </a:t>
            </a:r>
            <a:r>
              <a:rPr lang="en-US" sz="2400" dirty="0">
                <a:latin typeface="Arial" pitchFamily="34" charset="0"/>
                <a:cs typeface="Arial" pitchFamily="34" charset="0"/>
              </a:rPr>
              <a:t>you drag thumbnail representations, use the insertion bar targeting approach. </a:t>
            </a:r>
          </a:p>
        </p:txBody>
      </p:sp>
      <p:pic>
        <p:nvPicPr>
          <p:cNvPr id="4" name="Picture 3">
            <a:extLst>
              <a:ext uri="{FF2B5EF4-FFF2-40B4-BE49-F238E27FC236}">
                <a16:creationId xmlns="" xmlns:a16="http://schemas.microsoft.com/office/drawing/2014/main" id="{BF91B66A-E9E9-4DB4-B818-B7E98942B8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314" t="1443" r="8019" b="8872"/>
          <a:stretch/>
        </p:blipFill>
        <p:spPr>
          <a:xfrm>
            <a:off x="0" y="5727940"/>
            <a:ext cx="1054276" cy="1130059"/>
          </a:xfrm>
          <a:prstGeom prst="rect">
            <a:avLst/>
          </a:prstGeom>
        </p:spPr>
      </p:pic>
      <p:sp>
        <p:nvSpPr>
          <p:cNvPr id="5" name="Slide Number Placeholder 4">
            <a:extLst>
              <a:ext uri="{FF2B5EF4-FFF2-40B4-BE49-F238E27FC236}">
                <a16:creationId xmlns="" xmlns:a16="http://schemas.microsoft.com/office/drawing/2014/main" id="{139E8F81-82A2-41E2-A5CC-CD756585E072}"/>
              </a:ext>
            </a:extLst>
          </p:cNvPr>
          <p:cNvSpPr>
            <a:spLocks noGrp="1"/>
          </p:cNvSpPr>
          <p:nvPr>
            <p:ph type="sldNum" sz="quarter" idx="12"/>
          </p:nvPr>
        </p:nvSpPr>
        <p:spPr/>
        <p:txBody>
          <a:bodyPr/>
          <a:lstStyle/>
          <a:p>
            <a:fld id="{236A2DA2-38D1-4472-B02D-8498B342C0EB}" type="slidenum">
              <a:rPr lang="en-IN" smtClean="0"/>
              <a:pPr/>
              <a:t>16</a:t>
            </a:fld>
            <a:endParaRPr lang="en-IN" dirty="0"/>
          </a:p>
        </p:txBody>
      </p:sp>
      <p:sp>
        <p:nvSpPr>
          <p:cNvPr id="6" name="Footer Placeholder 5"/>
          <p:cNvSpPr>
            <a:spLocks noGrp="1"/>
          </p:cNvSpPr>
          <p:nvPr>
            <p:ph type="ftr" sz="quarter" idx="11"/>
          </p:nvPr>
        </p:nvSpPr>
        <p:spPr/>
        <p:txBody>
          <a:bodyPr/>
          <a:lstStyle/>
          <a:p>
            <a:r>
              <a:rPr lang="en-IN" dirty="0" smtClean="0"/>
              <a:t>Unit-V</a:t>
            </a:r>
            <a:endParaRPr lang="en-IN"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3768" y="5727940"/>
            <a:ext cx="1152525"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5421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774"/>
            <a:ext cx="10515600" cy="941696"/>
          </a:xfrm>
        </p:spPr>
        <p:txBody>
          <a:bodyPr/>
          <a:lstStyle/>
          <a:p>
            <a:pPr algn="ctr"/>
            <a:r>
              <a:rPr lang="en-US" dirty="0">
                <a:latin typeface="Arial" pitchFamily="34" charset="0"/>
                <a:cs typeface="Arial" pitchFamily="34" charset="0"/>
              </a:rPr>
              <a:t>Drag &amp; Drop </a:t>
            </a:r>
            <a:endParaRPr lang="en-US" dirty="0"/>
          </a:p>
        </p:txBody>
      </p:sp>
      <p:sp>
        <p:nvSpPr>
          <p:cNvPr id="3" name="Content Placeholder 2"/>
          <p:cNvSpPr>
            <a:spLocks noGrp="1"/>
          </p:cNvSpPr>
          <p:nvPr>
            <p:ph idx="1"/>
          </p:nvPr>
        </p:nvSpPr>
        <p:spPr>
          <a:xfrm>
            <a:off x="838200" y="1310184"/>
            <a:ext cx="10515600" cy="4995081"/>
          </a:xfrm>
        </p:spPr>
        <p:txBody>
          <a:bodyPr>
            <a:normAutofit/>
          </a:bodyPr>
          <a:lstStyle/>
          <a:p>
            <a:pPr marL="0" indent="0">
              <a:buNone/>
            </a:pPr>
            <a:r>
              <a:rPr lang="en-US" sz="2400" dirty="0">
                <a:latin typeface="Arial" pitchFamily="34" charset="0"/>
                <a:cs typeface="Arial" pitchFamily="34" charset="0"/>
              </a:rPr>
              <a:t>Drag and Drop List </a:t>
            </a:r>
            <a:endParaRPr lang="en-US" sz="2400" dirty="0" smtClean="0">
              <a:latin typeface="Arial" pitchFamily="34" charset="0"/>
              <a:cs typeface="Arial" pitchFamily="34" charset="0"/>
            </a:endParaRPr>
          </a:p>
          <a:p>
            <a:r>
              <a:rPr lang="en-US" sz="2400" dirty="0">
                <a:latin typeface="Arial" pitchFamily="34" charset="0"/>
                <a:cs typeface="Arial" pitchFamily="34" charset="0"/>
              </a:rPr>
              <a:t>Rearranging lists is very similar to rearranging modules on the page but with the added constraint of being in a single dimension (up/down or left/right). </a:t>
            </a:r>
            <a:endParaRPr lang="en-US" sz="2400" dirty="0" smtClean="0">
              <a:latin typeface="Arial" pitchFamily="34" charset="0"/>
              <a:cs typeface="Arial" pitchFamily="34" charset="0"/>
            </a:endParaRPr>
          </a:p>
          <a:p>
            <a:r>
              <a:rPr lang="en-US" sz="2400" dirty="0">
                <a:latin typeface="Arial" pitchFamily="34" charset="0"/>
                <a:cs typeface="Arial" pitchFamily="34" charset="0"/>
              </a:rPr>
              <a:t>The Drag and Drop List pattern defines interactions for rearranging items in a list. </a:t>
            </a:r>
          </a:p>
        </p:txBody>
      </p:sp>
      <p:sp>
        <p:nvSpPr>
          <p:cNvPr id="5" name="Slide Number Placeholder 4"/>
          <p:cNvSpPr>
            <a:spLocks noGrp="1"/>
          </p:cNvSpPr>
          <p:nvPr>
            <p:ph type="sldNum" sz="quarter" idx="12"/>
          </p:nvPr>
        </p:nvSpPr>
        <p:spPr/>
        <p:txBody>
          <a:bodyPr/>
          <a:lstStyle/>
          <a:p>
            <a:fld id="{236A2DA2-38D1-4472-B02D-8498B342C0EB}" type="slidenum">
              <a:rPr lang="en-IN" smtClean="0"/>
              <a:pPr/>
              <a:t>17</a:t>
            </a:fld>
            <a:endParaRPr lang="en-IN" dirty="0"/>
          </a:p>
        </p:txBody>
      </p:sp>
      <p:sp>
        <p:nvSpPr>
          <p:cNvPr id="6" name="Footer Placeholder 3"/>
          <p:cNvSpPr>
            <a:spLocks noGrp="1"/>
          </p:cNvSpPr>
          <p:nvPr>
            <p:ph type="ftr" sz="quarter" idx="11"/>
          </p:nvPr>
        </p:nvSpPr>
        <p:spPr>
          <a:xfrm>
            <a:off x="4038600" y="6356350"/>
            <a:ext cx="4114800" cy="365125"/>
          </a:xfrm>
        </p:spPr>
        <p:txBody>
          <a:bodyPr/>
          <a:lstStyle/>
          <a:p>
            <a:r>
              <a:rPr lang="en-IN" dirty="0" smtClean="0"/>
              <a:t>Unit-V</a:t>
            </a:r>
            <a:endParaRPr lang="en-IN" dirty="0"/>
          </a:p>
        </p:txBody>
      </p:sp>
    </p:spTree>
    <p:extLst>
      <p:ext uri="{BB962C8B-B14F-4D97-AF65-F5344CB8AC3E}">
        <p14:creationId xmlns:p14="http://schemas.microsoft.com/office/powerpoint/2010/main" val="42443121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365"/>
            <a:ext cx="10515600" cy="791569"/>
          </a:xfrm>
        </p:spPr>
        <p:txBody>
          <a:bodyPr/>
          <a:lstStyle/>
          <a:p>
            <a:pPr algn="ctr"/>
            <a:r>
              <a:rPr lang="en-US" dirty="0">
                <a:latin typeface="Arial" pitchFamily="34" charset="0"/>
                <a:cs typeface="Arial" pitchFamily="34" charset="0"/>
              </a:rPr>
              <a:t>Drag &amp; Drop </a:t>
            </a:r>
            <a:endParaRPr lang="en-US" dirty="0"/>
          </a:p>
        </p:txBody>
      </p:sp>
      <p:sp>
        <p:nvSpPr>
          <p:cNvPr id="3" name="Content Placeholder 2"/>
          <p:cNvSpPr>
            <a:spLocks noGrp="1"/>
          </p:cNvSpPr>
          <p:nvPr>
            <p:ph idx="1"/>
          </p:nvPr>
        </p:nvSpPr>
        <p:spPr>
          <a:xfrm>
            <a:off x="838200" y="1187355"/>
            <a:ext cx="10515600" cy="4989608"/>
          </a:xfrm>
        </p:spPr>
        <p:txBody>
          <a:bodyPr>
            <a:normAutofit/>
          </a:bodyPr>
          <a:lstStyle/>
          <a:p>
            <a:endParaRPr lang="en-US" sz="2400" dirty="0" smtClean="0">
              <a:latin typeface="Arial" pitchFamily="34" charset="0"/>
              <a:cs typeface="Arial" pitchFamily="34" charset="0"/>
            </a:endParaRPr>
          </a:p>
          <a:p>
            <a:endParaRPr lang="en-US" sz="2400" dirty="0">
              <a:latin typeface="Arial" pitchFamily="34" charset="0"/>
              <a:cs typeface="Arial" pitchFamily="34" charset="0"/>
            </a:endParaRPr>
          </a:p>
          <a:p>
            <a:endParaRPr lang="en-US" sz="2400" dirty="0" smtClean="0">
              <a:latin typeface="Arial" pitchFamily="34" charset="0"/>
              <a:cs typeface="Arial" pitchFamily="34" charset="0"/>
            </a:endParaRPr>
          </a:p>
          <a:p>
            <a:endParaRPr lang="en-US" sz="2400" dirty="0">
              <a:latin typeface="Arial" pitchFamily="34" charset="0"/>
              <a:cs typeface="Arial" pitchFamily="34" charset="0"/>
            </a:endParaRPr>
          </a:p>
          <a:p>
            <a:endParaRPr lang="en-US" sz="2400" dirty="0" smtClean="0">
              <a:latin typeface="Arial" pitchFamily="34" charset="0"/>
              <a:cs typeface="Arial" pitchFamily="34" charset="0"/>
            </a:endParaRPr>
          </a:p>
          <a:p>
            <a:endParaRPr lang="en-US" sz="2400" dirty="0">
              <a:latin typeface="Arial" pitchFamily="34" charset="0"/>
              <a:cs typeface="Arial" pitchFamily="34" charset="0"/>
            </a:endParaRPr>
          </a:p>
          <a:p>
            <a:endParaRPr lang="en-US" sz="2400" dirty="0" smtClean="0">
              <a:latin typeface="Arial" pitchFamily="34" charset="0"/>
              <a:cs typeface="Arial" pitchFamily="34" charset="0"/>
            </a:endParaRPr>
          </a:p>
          <a:p>
            <a:endParaRPr lang="en-US" sz="2400" dirty="0">
              <a:latin typeface="Arial" pitchFamily="34" charset="0"/>
              <a:cs typeface="Arial" pitchFamily="34" charset="0"/>
            </a:endParaRPr>
          </a:p>
          <a:p>
            <a:endParaRPr lang="en-US" sz="2400" dirty="0">
              <a:latin typeface="Arial" pitchFamily="34" charset="0"/>
              <a:cs typeface="Arial" pitchFamily="34" charset="0"/>
            </a:endParaRPr>
          </a:p>
          <a:p>
            <a:r>
              <a:rPr lang="en-US" sz="2400" dirty="0">
                <a:latin typeface="Arial" pitchFamily="34" charset="0"/>
                <a:cs typeface="Arial" pitchFamily="34" charset="0"/>
              </a:rPr>
              <a:t>In a Drag and Drop List, use the mouse position to control where the item will be dropped. </a:t>
            </a:r>
          </a:p>
          <a:p>
            <a:endParaRPr lang="en-US" sz="2400"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18</a:t>
            </a:fld>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963" y="1225254"/>
            <a:ext cx="6086985" cy="4113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948" y="1392071"/>
            <a:ext cx="5699080" cy="3831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23917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0125"/>
            <a:ext cx="10515600" cy="873457"/>
          </a:xfrm>
        </p:spPr>
        <p:txBody>
          <a:bodyPr>
            <a:normAutofit/>
          </a:bodyPr>
          <a:lstStyle/>
          <a:p>
            <a:pPr algn="ctr"/>
            <a:r>
              <a:rPr lang="en-US" dirty="0">
                <a:latin typeface="Arial" pitchFamily="34" charset="0"/>
                <a:cs typeface="Arial" pitchFamily="34" charset="0"/>
              </a:rPr>
              <a:t>Drag lens </a:t>
            </a:r>
          </a:p>
        </p:txBody>
      </p:sp>
      <p:sp>
        <p:nvSpPr>
          <p:cNvPr id="3" name="Content Placeholder 2"/>
          <p:cNvSpPr>
            <a:spLocks noGrp="1"/>
          </p:cNvSpPr>
          <p:nvPr>
            <p:ph idx="1"/>
          </p:nvPr>
        </p:nvSpPr>
        <p:spPr>
          <a:xfrm>
            <a:off x="838200" y="1255594"/>
            <a:ext cx="10515600" cy="5104263"/>
          </a:xfrm>
        </p:spPr>
        <p:txBody>
          <a:bodyPr>
            <a:normAutofit/>
          </a:bodyPr>
          <a:lstStyle/>
          <a:p>
            <a:r>
              <a:rPr lang="en-US" sz="2400" dirty="0">
                <a:latin typeface="Arial" pitchFamily="34" charset="0"/>
                <a:cs typeface="Arial" pitchFamily="34" charset="0"/>
              </a:rPr>
              <a:t>Drag and drop works well when a list is short or the items are all visible on the page. </a:t>
            </a:r>
            <a:endParaRPr lang="en-US" sz="2400" dirty="0" smtClean="0">
              <a:latin typeface="Arial" pitchFamily="34" charset="0"/>
              <a:cs typeface="Arial" pitchFamily="34" charset="0"/>
            </a:endParaRPr>
          </a:p>
          <a:p>
            <a:r>
              <a:rPr lang="en-US" sz="2400" dirty="0">
                <a:latin typeface="Arial" pitchFamily="34" charset="0"/>
                <a:cs typeface="Arial" pitchFamily="34" charset="0"/>
              </a:rPr>
              <a:t>But when the list is long, drag and drop becomes painful. </a:t>
            </a:r>
            <a:endParaRPr lang="en-US" sz="2400" dirty="0" smtClean="0">
              <a:latin typeface="Arial" pitchFamily="34" charset="0"/>
              <a:cs typeface="Arial" pitchFamily="34" charset="0"/>
            </a:endParaRPr>
          </a:p>
          <a:p>
            <a:r>
              <a:rPr lang="en-US" sz="2400" dirty="0">
                <a:latin typeface="Arial" pitchFamily="34" charset="0"/>
                <a:cs typeface="Arial" pitchFamily="34" charset="0"/>
              </a:rPr>
              <a:t>A drag lens provides a view into a different part of the list that can serve as a shortcut target. </a:t>
            </a:r>
            <a:endParaRPr lang="en-US" sz="2400" dirty="0" smtClean="0">
              <a:latin typeface="Arial" pitchFamily="34" charset="0"/>
              <a:cs typeface="Arial" pitchFamily="34" charset="0"/>
            </a:endParaRPr>
          </a:p>
          <a:p>
            <a:r>
              <a:rPr lang="en-US" sz="2400" dirty="0">
                <a:latin typeface="Arial" pitchFamily="34" charset="0"/>
                <a:cs typeface="Arial" pitchFamily="34" charset="0"/>
              </a:rPr>
              <a:t>It could be a fixed area that is always visible, or it could be a miniature view of the list that provides more rows for targeting. </a:t>
            </a:r>
            <a:endParaRPr lang="en-US" sz="2400" dirty="0" smtClean="0">
              <a:latin typeface="Arial" pitchFamily="34" charset="0"/>
              <a:cs typeface="Arial" pitchFamily="34" charset="0"/>
            </a:endParaRPr>
          </a:p>
          <a:p>
            <a:r>
              <a:rPr lang="en-US" sz="2400" dirty="0"/>
              <a:t>A good example of this is dragging the insertion bar while editing text on the iPhone </a:t>
            </a:r>
            <a:endParaRPr lang="en-US" sz="2400"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19</a:t>
            </a:fld>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8574" y="4421875"/>
            <a:ext cx="1581978"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05706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EA93A9-5677-464A-94D2-8FCADE6AECBE}"/>
              </a:ext>
            </a:extLst>
          </p:cNvPr>
          <p:cNvSpPr>
            <a:spLocks noGrp="1"/>
          </p:cNvSpPr>
          <p:nvPr>
            <p:ph type="title"/>
          </p:nvPr>
        </p:nvSpPr>
        <p:spPr>
          <a:xfrm>
            <a:off x="838200" y="204717"/>
            <a:ext cx="10515600" cy="805217"/>
          </a:xfrm>
        </p:spPr>
        <p:txBody>
          <a:bodyPr>
            <a:normAutofit/>
          </a:bodyPr>
          <a:lstStyle/>
          <a:p>
            <a:pPr algn="ctr"/>
            <a:r>
              <a:rPr lang="en-US" dirty="0" smtClean="0">
                <a:latin typeface="Arial" pitchFamily="34" charset="0"/>
                <a:cs typeface="Arial" pitchFamily="34" charset="0"/>
              </a:rPr>
              <a:t>Drag </a:t>
            </a:r>
            <a:r>
              <a:rPr lang="en-US" dirty="0">
                <a:latin typeface="Arial" pitchFamily="34" charset="0"/>
                <a:cs typeface="Arial" pitchFamily="34" charset="0"/>
              </a:rPr>
              <a:t>&amp; Drop </a:t>
            </a:r>
            <a:endParaRPr lang="en-IN" dirty="0">
              <a:latin typeface="Arial" pitchFamily="34" charset="0"/>
              <a:cs typeface="Arial" pitchFamily="34" charset="0"/>
            </a:endParaRPr>
          </a:p>
        </p:txBody>
      </p:sp>
      <p:sp>
        <p:nvSpPr>
          <p:cNvPr id="3" name="Content Placeholder 2">
            <a:extLst>
              <a:ext uri="{FF2B5EF4-FFF2-40B4-BE49-F238E27FC236}">
                <a16:creationId xmlns="" xmlns:a16="http://schemas.microsoft.com/office/drawing/2014/main" id="{CD69BEB6-7D28-4645-9787-59009D90F2B5}"/>
              </a:ext>
            </a:extLst>
          </p:cNvPr>
          <p:cNvSpPr>
            <a:spLocks noGrp="1"/>
          </p:cNvSpPr>
          <p:nvPr>
            <p:ph idx="1"/>
          </p:nvPr>
        </p:nvSpPr>
        <p:spPr>
          <a:xfrm>
            <a:off x="838200" y="1160060"/>
            <a:ext cx="10515600" cy="5016903"/>
          </a:xfrm>
        </p:spPr>
        <p:txBody>
          <a:bodyPr>
            <a:noAutofit/>
          </a:bodyPr>
          <a:lstStyle/>
          <a:p>
            <a:pPr marL="0" indent="0">
              <a:buNone/>
            </a:pPr>
            <a:r>
              <a:rPr lang="en-US" sz="2400" dirty="0">
                <a:latin typeface="Arial" pitchFamily="34" charset="0"/>
                <a:cs typeface="Arial" pitchFamily="34" charset="0"/>
              </a:rPr>
              <a:t>It was quite a while before drag and drop made its way to the Web in any serious application </a:t>
            </a:r>
            <a:endParaRPr lang="en-US" sz="2400" dirty="0" smtClean="0">
              <a:latin typeface="Arial" pitchFamily="34" charset="0"/>
              <a:cs typeface="Arial" pitchFamily="34" charset="0"/>
            </a:endParaRPr>
          </a:p>
          <a:p>
            <a:pPr marL="0" indent="0">
              <a:buNone/>
            </a:pPr>
            <a:r>
              <a:rPr lang="en-US" sz="2400" dirty="0" smtClean="0">
                <a:latin typeface="Arial" pitchFamily="34" charset="0"/>
                <a:cs typeface="Arial" pitchFamily="34" charset="0"/>
              </a:rPr>
              <a:t>The </a:t>
            </a:r>
            <a:r>
              <a:rPr lang="en-US" sz="2400" dirty="0">
                <a:latin typeface="Arial" pitchFamily="34" charset="0"/>
                <a:cs typeface="Arial" pitchFamily="34" charset="0"/>
              </a:rPr>
              <a:t>Events </a:t>
            </a:r>
          </a:p>
          <a:p>
            <a:r>
              <a:rPr lang="en-US" sz="2400" dirty="0">
                <a:latin typeface="Arial" pitchFamily="34" charset="0"/>
                <a:cs typeface="Arial" pitchFamily="34" charset="0"/>
              </a:rPr>
              <a:t>Mouse Hover </a:t>
            </a:r>
          </a:p>
          <a:p>
            <a:pPr lvl="1"/>
            <a:r>
              <a:rPr lang="en-US" dirty="0">
                <a:latin typeface="Arial" pitchFamily="34" charset="0"/>
                <a:cs typeface="Arial" pitchFamily="34" charset="0"/>
              </a:rPr>
              <a:t>The mouse pointer hovers over an object that is </a:t>
            </a:r>
            <a:r>
              <a:rPr lang="en-US" dirty="0" err="1">
                <a:latin typeface="Arial" pitchFamily="34" charset="0"/>
                <a:cs typeface="Arial" pitchFamily="34" charset="0"/>
              </a:rPr>
              <a:t>draggable</a:t>
            </a:r>
            <a:r>
              <a:rPr lang="en-US" dirty="0">
                <a:latin typeface="Arial" pitchFamily="34" charset="0"/>
                <a:cs typeface="Arial" pitchFamily="34" charset="0"/>
              </a:rPr>
              <a:t>. </a:t>
            </a:r>
          </a:p>
          <a:p>
            <a:r>
              <a:rPr lang="en-US" sz="2400" dirty="0">
                <a:latin typeface="Arial" pitchFamily="34" charset="0"/>
                <a:cs typeface="Arial" pitchFamily="34" charset="0"/>
              </a:rPr>
              <a:t>Mouse Down </a:t>
            </a:r>
          </a:p>
          <a:p>
            <a:pPr lvl="1"/>
            <a:r>
              <a:rPr lang="en-US" dirty="0">
                <a:latin typeface="Arial" pitchFamily="34" charset="0"/>
                <a:cs typeface="Arial" pitchFamily="34" charset="0"/>
              </a:rPr>
              <a:t>The user holds down the mouse button on the </a:t>
            </a:r>
            <a:r>
              <a:rPr lang="en-US" dirty="0" err="1">
                <a:latin typeface="Arial" pitchFamily="34" charset="0"/>
                <a:cs typeface="Arial" pitchFamily="34" charset="0"/>
              </a:rPr>
              <a:t>draggable</a:t>
            </a:r>
            <a:r>
              <a:rPr lang="en-US" dirty="0">
                <a:latin typeface="Arial" pitchFamily="34" charset="0"/>
                <a:cs typeface="Arial" pitchFamily="34" charset="0"/>
              </a:rPr>
              <a:t> object. </a:t>
            </a:r>
          </a:p>
          <a:p>
            <a:r>
              <a:rPr lang="en-US" sz="2400" dirty="0">
                <a:latin typeface="Arial" pitchFamily="34" charset="0"/>
                <a:cs typeface="Arial" pitchFamily="34" charset="0"/>
              </a:rPr>
              <a:t>Drag Initiated </a:t>
            </a:r>
          </a:p>
          <a:p>
            <a:pPr lvl="1"/>
            <a:r>
              <a:rPr lang="en-US" dirty="0">
                <a:latin typeface="Arial" pitchFamily="34" charset="0"/>
                <a:cs typeface="Arial" pitchFamily="34" charset="0"/>
              </a:rPr>
              <a:t>After the mouse drag starts (usually some threshold—3 pixels). </a:t>
            </a:r>
          </a:p>
          <a:p>
            <a:r>
              <a:rPr lang="en-US" sz="2400" dirty="0">
                <a:latin typeface="Arial" pitchFamily="34" charset="0"/>
                <a:cs typeface="Arial" pitchFamily="34" charset="0"/>
              </a:rPr>
              <a:t>Drag Leaves Original Location </a:t>
            </a:r>
          </a:p>
          <a:p>
            <a:pPr lvl="1"/>
            <a:r>
              <a:rPr lang="en-US" dirty="0">
                <a:latin typeface="Arial" pitchFamily="34" charset="0"/>
                <a:cs typeface="Arial" pitchFamily="34" charset="0"/>
              </a:rPr>
              <a:t>After the drag object is pulled from its location or object that contains it. </a:t>
            </a:r>
          </a:p>
        </p:txBody>
      </p:sp>
      <p:pic>
        <p:nvPicPr>
          <p:cNvPr id="4" name="Picture 3">
            <a:extLst>
              <a:ext uri="{FF2B5EF4-FFF2-40B4-BE49-F238E27FC236}">
                <a16:creationId xmlns="" xmlns:a16="http://schemas.microsoft.com/office/drawing/2014/main" id="{BF91B66A-E9E9-4DB4-B818-B7E98942B8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314" t="1443" r="8019" b="8872"/>
          <a:stretch/>
        </p:blipFill>
        <p:spPr>
          <a:xfrm>
            <a:off x="0" y="5727940"/>
            <a:ext cx="1054276" cy="1130059"/>
          </a:xfrm>
          <a:prstGeom prst="rect">
            <a:avLst/>
          </a:prstGeom>
        </p:spPr>
      </p:pic>
      <p:sp>
        <p:nvSpPr>
          <p:cNvPr id="5" name="Slide Number Placeholder 4">
            <a:extLst>
              <a:ext uri="{FF2B5EF4-FFF2-40B4-BE49-F238E27FC236}">
                <a16:creationId xmlns="" xmlns:a16="http://schemas.microsoft.com/office/drawing/2014/main" id="{139E8F81-82A2-41E2-A5CC-CD756585E072}"/>
              </a:ext>
            </a:extLst>
          </p:cNvPr>
          <p:cNvSpPr>
            <a:spLocks noGrp="1"/>
          </p:cNvSpPr>
          <p:nvPr>
            <p:ph type="sldNum" sz="quarter" idx="12"/>
          </p:nvPr>
        </p:nvSpPr>
        <p:spPr/>
        <p:txBody>
          <a:bodyPr/>
          <a:lstStyle/>
          <a:p>
            <a:fld id="{236A2DA2-38D1-4472-B02D-8498B342C0EB}" type="slidenum">
              <a:rPr lang="en-IN" smtClean="0"/>
              <a:pPr/>
              <a:t>2</a:t>
            </a:fld>
            <a:endParaRPr lang="en-IN" dirty="0"/>
          </a:p>
        </p:txBody>
      </p:sp>
      <p:sp>
        <p:nvSpPr>
          <p:cNvPr id="6" name="Footer Placeholder 5"/>
          <p:cNvSpPr>
            <a:spLocks noGrp="1"/>
          </p:cNvSpPr>
          <p:nvPr>
            <p:ph type="ftr" sz="quarter" idx="11"/>
          </p:nvPr>
        </p:nvSpPr>
        <p:spPr/>
        <p:txBody>
          <a:bodyPr/>
          <a:lstStyle/>
          <a:p>
            <a:r>
              <a:rPr lang="en-IN" dirty="0" smtClean="0"/>
              <a:t>Unit-V</a:t>
            </a:r>
            <a:endParaRPr lang="en-IN" dirty="0"/>
          </a:p>
        </p:txBody>
      </p:sp>
      <p:sp>
        <p:nvSpPr>
          <p:cNvPr id="7" name="AutoShape 2" descr="Hand Cursor Png - Mouse Hover Icon Png PNG Image | Transparent PNG Free  Download on Seek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1362" y="2030886"/>
            <a:ext cx="939231" cy="638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65199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479"/>
            <a:ext cx="10515600" cy="873456"/>
          </a:xfrm>
        </p:spPr>
        <p:txBody>
          <a:bodyPr>
            <a:normAutofit/>
          </a:bodyPr>
          <a:lstStyle/>
          <a:p>
            <a:pPr algn="ctr"/>
            <a:r>
              <a:rPr lang="en-US" dirty="0">
                <a:latin typeface="Arial" pitchFamily="34" charset="0"/>
                <a:cs typeface="Arial" pitchFamily="34" charset="0"/>
              </a:rPr>
              <a:t>Best Practices for Drag and Drop List </a:t>
            </a:r>
          </a:p>
        </p:txBody>
      </p:sp>
      <p:sp>
        <p:nvSpPr>
          <p:cNvPr id="3" name="Content Placeholder 2"/>
          <p:cNvSpPr>
            <a:spLocks noGrp="1"/>
          </p:cNvSpPr>
          <p:nvPr>
            <p:ph idx="1"/>
          </p:nvPr>
        </p:nvSpPr>
        <p:spPr>
          <a:xfrm>
            <a:off x="838200" y="1064525"/>
            <a:ext cx="10515600" cy="5112438"/>
          </a:xfrm>
        </p:spPr>
        <p:txBody>
          <a:bodyPr>
            <a:normAutofit lnSpcReduction="10000"/>
          </a:bodyPr>
          <a:lstStyle/>
          <a:p>
            <a:pPr>
              <a:lnSpc>
                <a:spcPct val="100000"/>
              </a:lnSpc>
              <a:spcBef>
                <a:spcPts val="0"/>
              </a:spcBef>
              <a:spcAft>
                <a:spcPts val="2400"/>
              </a:spcAft>
            </a:pPr>
            <a:r>
              <a:rPr lang="en-US" sz="2400" dirty="0" smtClean="0">
                <a:latin typeface="Arial" pitchFamily="34" charset="0"/>
                <a:cs typeface="Arial" pitchFamily="34" charset="0"/>
              </a:rPr>
              <a:t>If </a:t>
            </a:r>
            <a:r>
              <a:rPr lang="en-US" sz="2400" dirty="0">
                <a:latin typeface="Arial" pitchFamily="34" charset="0"/>
                <a:cs typeface="Arial" pitchFamily="34" charset="0"/>
              </a:rPr>
              <a:t>possible, drag the items in a list in real time using the placeholder target approach. </a:t>
            </a:r>
          </a:p>
          <a:p>
            <a:pPr>
              <a:lnSpc>
                <a:spcPct val="100000"/>
              </a:lnSpc>
              <a:spcBef>
                <a:spcPts val="0"/>
              </a:spcBef>
              <a:spcAft>
                <a:spcPts val="2400"/>
              </a:spcAft>
            </a:pPr>
            <a:r>
              <a:rPr lang="en-US" sz="2400" dirty="0" smtClean="0">
                <a:latin typeface="Arial" pitchFamily="34" charset="0"/>
                <a:cs typeface="Arial" pitchFamily="34" charset="0"/>
              </a:rPr>
              <a:t>Use </a:t>
            </a:r>
            <a:r>
              <a:rPr lang="en-US" sz="2400" dirty="0">
                <a:latin typeface="Arial" pitchFamily="34" charset="0"/>
                <a:cs typeface="Arial" pitchFamily="34" charset="0"/>
              </a:rPr>
              <a:t>the mouse position for drag target positioning. </a:t>
            </a:r>
          </a:p>
          <a:p>
            <a:pPr>
              <a:lnSpc>
                <a:spcPct val="100000"/>
              </a:lnSpc>
              <a:spcBef>
                <a:spcPts val="0"/>
              </a:spcBef>
              <a:spcAft>
                <a:spcPts val="2400"/>
              </a:spcAft>
            </a:pPr>
            <a:r>
              <a:rPr lang="en-US" sz="2400" dirty="0" smtClean="0">
                <a:latin typeface="Arial" pitchFamily="34" charset="0"/>
                <a:cs typeface="Arial" pitchFamily="34" charset="0"/>
              </a:rPr>
              <a:t>If </a:t>
            </a:r>
            <a:r>
              <a:rPr lang="en-US" sz="2400" dirty="0">
                <a:latin typeface="Arial" pitchFamily="34" charset="0"/>
                <a:cs typeface="Arial" pitchFamily="34" charset="0"/>
              </a:rPr>
              <a:t>the goal is speed of dragging or if dragged items are large, consider using the insertion target approach, as rendering an insertion bar is inexpensive compared to dynamically rearranging the list. </a:t>
            </a:r>
          </a:p>
          <a:p>
            <a:pPr>
              <a:lnSpc>
                <a:spcPct val="100000"/>
              </a:lnSpc>
              <a:spcBef>
                <a:spcPts val="0"/>
              </a:spcBef>
              <a:spcAft>
                <a:spcPts val="2400"/>
              </a:spcAft>
            </a:pPr>
            <a:r>
              <a:rPr lang="en-US" sz="2400" dirty="0" smtClean="0">
                <a:latin typeface="Arial" pitchFamily="34" charset="0"/>
                <a:cs typeface="Arial" pitchFamily="34" charset="0"/>
              </a:rPr>
              <a:t>Since </a:t>
            </a:r>
            <a:r>
              <a:rPr lang="en-US" sz="2400" dirty="0">
                <a:latin typeface="Arial" pitchFamily="34" charset="0"/>
                <a:cs typeface="Arial" pitchFamily="34" charset="0"/>
              </a:rPr>
              <a:t>drag and drop in lists is not easily discoverable, consider providing an alternate way to rearrange the list. </a:t>
            </a:r>
          </a:p>
          <a:p>
            <a:pPr>
              <a:lnSpc>
                <a:spcPct val="100000"/>
              </a:lnSpc>
              <a:spcBef>
                <a:spcPts val="0"/>
              </a:spcBef>
              <a:spcAft>
                <a:spcPts val="2400"/>
              </a:spcAft>
            </a:pPr>
            <a:r>
              <a:rPr lang="en-US" sz="2400" dirty="0" smtClean="0">
                <a:latin typeface="Arial" pitchFamily="34" charset="0"/>
                <a:cs typeface="Arial" pitchFamily="34" charset="0"/>
              </a:rPr>
              <a:t>When </a:t>
            </a:r>
            <a:r>
              <a:rPr lang="en-US" sz="2400" dirty="0">
                <a:latin typeface="Arial" pitchFamily="34" charset="0"/>
                <a:cs typeface="Arial" pitchFamily="34" charset="0"/>
              </a:rPr>
              <a:t>the user rearranges the list with an alternate method, use that moment for a </a:t>
            </a:r>
            <a:r>
              <a:rPr lang="en-US" sz="2400" dirty="0" smtClean="0">
                <a:latin typeface="Arial" pitchFamily="34" charset="0"/>
                <a:cs typeface="Arial" pitchFamily="34" charset="0"/>
              </a:rPr>
              <a:t>one time </a:t>
            </a:r>
            <a:r>
              <a:rPr lang="en-US" sz="2400" dirty="0">
                <a:latin typeface="Arial" pitchFamily="34" charset="0"/>
                <a:cs typeface="Arial" pitchFamily="34" charset="0"/>
              </a:rPr>
              <a:t>advertisement for drag and drop </a:t>
            </a:r>
          </a:p>
          <a:p>
            <a:pPr>
              <a:lnSpc>
                <a:spcPct val="100000"/>
              </a:lnSpc>
              <a:spcBef>
                <a:spcPts val="0"/>
              </a:spcBef>
              <a:spcAft>
                <a:spcPts val="2400"/>
              </a:spcAft>
            </a:pPr>
            <a:endParaRPr lang="en-US" sz="2400"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20</a:t>
            </a:fld>
            <a:endParaRPr lang="en-IN" dirty="0"/>
          </a:p>
        </p:txBody>
      </p:sp>
    </p:spTree>
    <p:extLst>
      <p:ext uri="{BB962C8B-B14F-4D97-AF65-F5344CB8AC3E}">
        <p14:creationId xmlns:p14="http://schemas.microsoft.com/office/powerpoint/2010/main" val="5365765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1069"/>
            <a:ext cx="10515600" cy="818865"/>
          </a:xfrm>
        </p:spPr>
        <p:txBody>
          <a:bodyPr>
            <a:normAutofit/>
          </a:bodyPr>
          <a:lstStyle/>
          <a:p>
            <a:pPr algn="ctr"/>
            <a:r>
              <a:rPr lang="en-US" sz="4000" dirty="0">
                <a:latin typeface="Arial" pitchFamily="34" charset="0"/>
                <a:cs typeface="Arial" pitchFamily="34" charset="0"/>
              </a:rPr>
              <a:t>Drag and Drop Object </a:t>
            </a:r>
          </a:p>
        </p:txBody>
      </p:sp>
      <p:sp>
        <p:nvSpPr>
          <p:cNvPr id="3" name="Content Placeholder 2"/>
          <p:cNvSpPr>
            <a:spLocks noGrp="1"/>
          </p:cNvSpPr>
          <p:nvPr>
            <p:ph idx="1"/>
          </p:nvPr>
        </p:nvSpPr>
        <p:spPr>
          <a:xfrm>
            <a:off x="838200" y="941696"/>
            <a:ext cx="10515600" cy="5235267"/>
          </a:xfrm>
        </p:spPr>
        <p:txBody>
          <a:bodyPr>
            <a:normAutofit/>
          </a:bodyPr>
          <a:lstStyle/>
          <a:p>
            <a:pPr>
              <a:lnSpc>
                <a:spcPct val="100000"/>
              </a:lnSpc>
              <a:spcBef>
                <a:spcPts val="0"/>
              </a:spcBef>
              <a:spcAft>
                <a:spcPts val="1800"/>
              </a:spcAft>
            </a:pPr>
            <a:r>
              <a:rPr lang="en-US" sz="2400" dirty="0">
                <a:latin typeface="Arial" pitchFamily="34" charset="0"/>
                <a:cs typeface="Arial" pitchFamily="34" charset="0"/>
              </a:rPr>
              <a:t>Another common use for drag and drop is to change relationships between objects. </a:t>
            </a:r>
            <a:endParaRPr lang="en-US" sz="2400" dirty="0" smtClean="0">
              <a:latin typeface="Arial" pitchFamily="34" charset="0"/>
              <a:cs typeface="Arial" pitchFamily="34" charset="0"/>
            </a:endParaRPr>
          </a:p>
          <a:p>
            <a:pPr>
              <a:lnSpc>
                <a:spcPct val="100000"/>
              </a:lnSpc>
              <a:spcBef>
                <a:spcPts val="0"/>
              </a:spcBef>
              <a:spcAft>
                <a:spcPts val="1800"/>
              </a:spcAft>
            </a:pPr>
            <a:r>
              <a:rPr lang="en-US" sz="2400" dirty="0" smtClean="0">
                <a:latin typeface="Arial" pitchFamily="34" charset="0"/>
                <a:cs typeface="Arial" pitchFamily="34" charset="0"/>
              </a:rPr>
              <a:t>This </a:t>
            </a:r>
            <a:r>
              <a:rPr lang="en-US" sz="2400" dirty="0">
                <a:latin typeface="Arial" pitchFamily="34" charset="0"/>
                <a:cs typeface="Arial" pitchFamily="34" charset="0"/>
              </a:rPr>
              <a:t>is appropriate when the relationships can be represented visually. </a:t>
            </a:r>
            <a:endParaRPr lang="en-US" sz="2400" dirty="0" smtClean="0">
              <a:latin typeface="Arial" pitchFamily="34" charset="0"/>
              <a:cs typeface="Arial" pitchFamily="34" charset="0"/>
            </a:endParaRPr>
          </a:p>
          <a:p>
            <a:pPr>
              <a:lnSpc>
                <a:spcPct val="100000"/>
              </a:lnSpc>
              <a:spcBef>
                <a:spcPts val="0"/>
              </a:spcBef>
              <a:spcAft>
                <a:spcPts val="1800"/>
              </a:spcAft>
            </a:pPr>
            <a:r>
              <a:rPr lang="en-US" sz="2400" dirty="0" smtClean="0">
                <a:latin typeface="Arial" pitchFamily="34" charset="0"/>
                <a:cs typeface="Arial" pitchFamily="34" charset="0"/>
              </a:rPr>
              <a:t>Drag </a:t>
            </a:r>
            <a:r>
              <a:rPr lang="en-US" sz="2400" dirty="0">
                <a:latin typeface="Arial" pitchFamily="34" charset="0"/>
                <a:cs typeface="Arial" pitchFamily="34" charset="0"/>
              </a:rPr>
              <a:t>and drop as a means of visually manipulating relationships is a powerful tool. </a:t>
            </a:r>
            <a:endParaRPr lang="en-US" sz="2400" dirty="0" smtClean="0">
              <a:latin typeface="Arial" pitchFamily="34" charset="0"/>
              <a:cs typeface="Arial" pitchFamily="34" charset="0"/>
            </a:endParaRPr>
          </a:p>
          <a:p>
            <a:pPr>
              <a:lnSpc>
                <a:spcPct val="100000"/>
              </a:lnSpc>
              <a:spcBef>
                <a:spcPts val="0"/>
              </a:spcBef>
              <a:spcAft>
                <a:spcPts val="1800"/>
              </a:spcAft>
            </a:pPr>
            <a:r>
              <a:rPr lang="en-US" sz="2400" dirty="0" err="1" smtClean="0">
                <a:latin typeface="Arial" pitchFamily="34" charset="0"/>
                <a:cs typeface="Arial" pitchFamily="34" charset="0"/>
              </a:rPr>
              <a:t>Cogmap</a:t>
            </a:r>
            <a:r>
              <a:rPr lang="en-US" sz="2400" dirty="0" smtClean="0">
                <a:latin typeface="Arial" pitchFamily="34" charset="0"/>
                <a:cs typeface="Arial" pitchFamily="34" charset="0"/>
              </a:rPr>
              <a:t> </a:t>
            </a:r>
            <a:r>
              <a:rPr lang="en-US" sz="2400" dirty="0">
                <a:latin typeface="Arial" pitchFamily="34" charset="0"/>
                <a:cs typeface="Arial" pitchFamily="34" charset="0"/>
              </a:rPr>
              <a:t>is a wiki for organizational charts. Drag and Drop Object is used to rearrange members of the organization </a:t>
            </a: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21</a:t>
            </a:fld>
            <a:endParaRPr lang="en-IN" dirty="0"/>
          </a:p>
        </p:txBody>
      </p:sp>
    </p:spTree>
    <p:extLst>
      <p:ext uri="{BB962C8B-B14F-4D97-AF65-F5344CB8AC3E}">
        <p14:creationId xmlns:p14="http://schemas.microsoft.com/office/powerpoint/2010/main" val="30408517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22</a:t>
            </a:fld>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654" y="474034"/>
            <a:ext cx="8730872" cy="5675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78697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endParaRPr lang="en-US" i="1" dirty="0" smtClean="0"/>
          </a:p>
          <a:p>
            <a:endParaRPr lang="en-US" i="1" dirty="0"/>
          </a:p>
          <a:p>
            <a:endParaRPr lang="en-US" i="1" dirty="0" smtClean="0"/>
          </a:p>
          <a:p>
            <a:endParaRPr lang="en-US" i="1" dirty="0"/>
          </a:p>
          <a:p>
            <a:endParaRPr lang="en-US" i="1" dirty="0" smtClean="0"/>
          </a:p>
          <a:p>
            <a:endParaRPr lang="en-US" i="1" dirty="0"/>
          </a:p>
          <a:p>
            <a:endParaRPr lang="en-US" i="1" dirty="0" smtClean="0"/>
          </a:p>
          <a:p>
            <a:endParaRPr lang="en-US" i="1" dirty="0" smtClean="0"/>
          </a:p>
          <a:p>
            <a:r>
              <a:rPr lang="en-US" i="1" dirty="0" err="1" smtClean="0"/>
              <a:t>Cogmap</a:t>
            </a:r>
            <a:r>
              <a:rPr lang="en-US" i="1" dirty="0" smtClean="0"/>
              <a:t> </a:t>
            </a:r>
            <a:r>
              <a:rPr lang="en-US" i="1" dirty="0"/>
              <a:t>allows organizational charts to be rearranged </a:t>
            </a:r>
            <a:r>
              <a:rPr lang="en-US" i="1" dirty="0" smtClean="0"/>
              <a:t>on </a:t>
            </a:r>
            <a:r>
              <a:rPr lang="en-US" i="1" dirty="0"/>
              <a:t>the fly with drag and drop </a:t>
            </a:r>
            <a:endParaRPr lang="en-US" dirty="0"/>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23</a:t>
            </a:fld>
            <a:endParaRPr lang="en-IN"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173" y="239547"/>
            <a:ext cx="7510955" cy="504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78697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31412"/>
          </a:xfrm>
        </p:spPr>
        <p:txBody>
          <a:bodyPr>
            <a:normAutofit fontScale="90000"/>
          </a:bodyPr>
          <a:lstStyle/>
          <a:p>
            <a:r>
              <a:rPr lang="en-US" dirty="0">
                <a:latin typeface="Arial" pitchFamily="34" charset="0"/>
                <a:cs typeface="Arial" pitchFamily="34" charset="0"/>
              </a:rPr>
              <a:t>Best Practices for Drag and Drop Object </a:t>
            </a:r>
            <a:br>
              <a:rPr lang="en-US" dirty="0">
                <a:latin typeface="Arial" pitchFamily="34" charset="0"/>
                <a:cs typeface="Arial" pitchFamily="34" charset="0"/>
              </a:rPr>
            </a:br>
            <a:endParaRPr lang="en-US" dirty="0">
              <a:latin typeface="Arial" pitchFamily="34" charset="0"/>
              <a:cs typeface="Arial" pitchFamily="34" charset="0"/>
            </a:endParaRPr>
          </a:p>
        </p:txBody>
      </p:sp>
      <p:sp>
        <p:nvSpPr>
          <p:cNvPr id="3" name="Content Placeholder 2"/>
          <p:cNvSpPr>
            <a:spLocks noGrp="1"/>
          </p:cNvSpPr>
          <p:nvPr>
            <p:ph idx="1"/>
          </p:nvPr>
        </p:nvSpPr>
        <p:spPr>
          <a:xfrm>
            <a:off x="838200" y="1119116"/>
            <a:ext cx="10515600" cy="5057847"/>
          </a:xfrm>
        </p:spPr>
        <p:txBody>
          <a:bodyPr>
            <a:normAutofit lnSpcReduction="10000"/>
          </a:bodyPr>
          <a:lstStyle/>
          <a:p>
            <a:pPr marL="0" indent="0">
              <a:buNone/>
            </a:pPr>
            <a:r>
              <a:rPr lang="en-US" sz="2400" dirty="0">
                <a:latin typeface="Arial" pitchFamily="34" charset="0"/>
                <a:cs typeface="Arial" pitchFamily="34" charset="0"/>
              </a:rPr>
              <a:t>Best Practices for Drag and Drop Object </a:t>
            </a:r>
          </a:p>
          <a:p>
            <a:r>
              <a:rPr lang="en-US" sz="2400" dirty="0" smtClean="0">
                <a:latin typeface="Arial" pitchFamily="34" charset="0"/>
                <a:cs typeface="Arial" pitchFamily="34" charset="0"/>
              </a:rPr>
              <a:t>If </a:t>
            </a:r>
            <a:r>
              <a:rPr lang="en-US" sz="2400" dirty="0">
                <a:latin typeface="Arial" pitchFamily="34" charset="0"/>
                <a:cs typeface="Arial" pitchFamily="34" charset="0"/>
              </a:rPr>
              <a:t>objects are represented in a </a:t>
            </a:r>
            <a:r>
              <a:rPr lang="en-US" sz="2400" dirty="0">
                <a:solidFill>
                  <a:srgbClr val="FF0000"/>
                </a:solidFill>
                <a:latin typeface="Arial" pitchFamily="34" charset="0"/>
                <a:cs typeface="Arial" pitchFamily="34" charset="0"/>
              </a:rPr>
              <a:t>complex visual relationship</a:t>
            </a:r>
            <a:r>
              <a:rPr lang="en-US" sz="2400" dirty="0">
                <a:latin typeface="Arial" pitchFamily="34" charset="0"/>
                <a:cs typeface="Arial" pitchFamily="34" charset="0"/>
              </a:rPr>
              <a:t>, </a:t>
            </a:r>
            <a:r>
              <a:rPr lang="en-US" sz="2400" dirty="0">
                <a:solidFill>
                  <a:srgbClr val="FF0000"/>
                </a:solidFill>
                <a:latin typeface="Arial" pitchFamily="34" charset="0"/>
                <a:cs typeface="Arial" pitchFamily="34" charset="0"/>
              </a:rPr>
              <a:t>use insertion targeting</a:t>
            </a:r>
            <a:r>
              <a:rPr lang="en-US" sz="2400" dirty="0">
                <a:latin typeface="Arial" pitchFamily="34" charset="0"/>
                <a:cs typeface="Arial" pitchFamily="34" charset="0"/>
              </a:rPr>
              <a:t> to indicate drop location (minimizes disturbing the page during drag). </a:t>
            </a:r>
          </a:p>
          <a:p>
            <a:r>
              <a:rPr lang="en-US" sz="2400" dirty="0" smtClean="0">
                <a:latin typeface="Arial" pitchFamily="34" charset="0"/>
                <a:cs typeface="Arial" pitchFamily="34" charset="0"/>
              </a:rPr>
              <a:t>For </a:t>
            </a:r>
            <a:r>
              <a:rPr lang="en-US" sz="2400" dirty="0">
                <a:latin typeface="Arial" pitchFamily="34" charset="0"/>
                <a:cs typeface="Arial" pitchFamily="34" charset="0"/>
              </a:rPr>
              <a:t>parent/child relationships, </a:t>
            </a:r>
            <a:r>
              <a:rPr lang="en-US" sz="2400" dirty="0">
                <a:solidFill>
                  <a:srgbClr val="FF0000"/>
                </a:solidFill>
                <a:latin typeface="Arial" pitchFamily="34" charset="0"/>
                <a:cs typeface="Arial" pitchFamily="34" charset="0"/>
              </a:rPr>
              <a:t>highlight the parent as well to indicate drop location. </a:t>
            </a:r>
          </a:p>
          <a:p>
            <a:r>
              <a:rPr lang="en-US" sz="2400" dirty="0" smtClean="0">
                <a:latin typeface="Arial" pitchFamily="34" charset="0"/>
                <a:cs typeface="Arial" pitchFamily="34" charset="0"/>
              </a:rPr>
              <a:t>If </a:t>
            </a:r>
            <a:r>
              <a:rPr lang="en-US" sz="2400" dirty="0">
                <a:latin typeface="Arial" pitchFamily="34" charset="0"/>
                <a:cs typeface="Arial" pitchFamily="34" charset="0"/>
              </a:rPr>
              <a:t>possible, reveal drag affordances on mouse hover to indicate </a:t>
            </a:r>
            <a:r>
              <a:rPr lang="en-US" sz="2400" dirty="0" err="1">
                <a:latin typeface="Arial" pitchFamily="34" charset="0"/>
                <a:cs typeface="Arial" pitchFamily="34" charset="0"/>
              </a:rPr>
              <a:t>draggability</a:t>
            </a:r>
            <a:r>
              <a:rPr lang="en-US" sz="2400" dirty="0">
                <a:latin typeface="Arial" pitchFamily="34" charset="0"/>
                <a:cs typeface="Arial" pitchFamily="34" charset="0"/>
              </a:rPr>
              <a:t>. </a:t>
            </a:r>
          </a:p>
          <a:p>
            <a:r>
              <a:rPr lang="en-US" sz="2400" dirty="0" smtClean="0">
                <a:solidFill>
                  <a:srgbClr val="FF0000"/>
                </a:solidFill>
                <a:latin typeface="Arial" pitchFamily="34" charset="0"/>
                <a:cs typeface="Arial" pitchFamily="34" charset="0"/>
              </a:rPr>
              <a:t>Initiate </a:t>
            </a:r>
            <a:r>
              <a:rPr lang="en-US" sz="2400" dirty="0">
                <a:solidFill>
                  <a:srgbClr val="FF0000"/>
                </a:solidFill>
                <a:latin typeface="Arial" pitchFamily="34" charset="0"/>
                <a:cs typeface="Arial" pitchFamily="34" charset="0"/>
              </a:rPr>
              <a:t>drag when the mouse is dragged three pixels </a:t>
            </a:r>
            <a:r>
              <a:rPr lang="en-US" sz="2400" dirty="0">
                <a:latin typeface="Arial" pitchFamily="34" charset="0"/>
                <a:cs typeface="Arial" pitchFamily="34" charset="0"/>
              </a:rPr>
              <a:t>or if the mouse is held down for at least half a second. </a:t>
            </a:r>
          </a:p>
          <a:p>
            <a:r>
              <a:rPr lang="en-US" sz="2400" dirty="0" smtClean="0">
                <a:latin typeface="Arial" pitchFamily="34" charset="0"/>
                <a:cs typeface="Arial" pitchFamily="34" charset="0"/>
              </a:rPr>
              <a:t>Position </a:t>
            </a:r>
            <a:r>
              <a:rPr lang="en-US" sz="2400" dirty="0">
                <a:solidFill>
                  <a:srgbClr val="FF0000"/>
                </a:solidFill>
                <a:latin typeface="Arial" pitchFamily="34" charset="0"/>
                <a:cs typeface="Arial" pitchFamily="34" charset="0"/>
              </a:rPr>
              <a:t>dragged objects directly in sync with the cursor</a:t>
            </a:r>
            <a:r>
              <a:rPr lang="en-US" sz="2400" dirty="0">
                <a:latin typeface="Arial" pitchFamily="34" charset="0"/>
                <a:cs typeface="Arial" pitchFamily="34" charset="0"/>
              </a:rPr>
              <a:t>. Offsetting will make the drag feel disjointed. </a:t>
            </a:r>
          </a:p>
          <a:p>
            <a:r>
              <a:rPr lang="en-US" sz="2400" dirty="0" smtClean="0">
                <a:latin typeface="Arial" pitchFamily="34" charset="0"/>
                <a:cs typeface="Arial" pitchFamily="34" charset="0"/>
              </a:rPr>
              <a:t>When </a:t>
            </a:r>
            <a:r>
              <a:rPr lang="en-US" sz="2400" dirty="0">
                <a:latin typeface="Arial" pitchFamily="34" charset="0"/>
                <a:cs typeface="Arial" pitchFamily="34" charset="0"/>
              </a:rPr>
              <a:t>hovering over a </a:t>
            </a:r>
            <a:r>
              <a:rPr lang="en-US" sz="2400" dirty="0" err="1">
                <a:latin typeface="Arial" pitchFamily="34" charset="0"/>
                <a:cs typeface="Arial" pitchFamily="34" charset="0"/>
              </a:rPr>
              <a:t>draggable</a:t>
            </a:r>
            <a:r>
              <a:rPr lang="en-US" sz="2400" dirty="0">
                <a:latin typeface="Arial" pitchFamily="34" charset="0"/>
                <a:cs typeface="Arial" pitchFamily="34" charset="0"/>
              </a:rPr>
              <a:t> object, change the cursor to indicate </a:t>
            </a:r>
            <a:r>
              <a:rPr lang="en-US" sz="2400" dirty="0" err="1">
                <a:latin typeface="Arial" pitchFamily="34" charset="0"/>
                <a:cs typeface="Arial" pitchFamily="34" charset="0"/>
              </a:rPr>
              <a:t>draggability</a:t>
            </a:r>
            <a:r>
              <a:rPr lang="en-US" sz="2400" dirty="0">
                <a:latin typeface="Arial" pitchFamily="34" charset="0"/>
                <a:cs typeface="Arial" pitchFamily="34" charset="0"/>
              </a:rPr>
              <a:t>. </a:t>
            </a:r>
          </a:p>
          <a:p>
            <a:endParaRPr lang="en-US" sz="2400"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24</a:t>
            </a:fld>
            <a:endParaRPr lang="en-IN" dirty="0"/>
          </a:p>
        </p:txBody>
      </p:sp>
    </p:spTree>
    <p:extLst>
      <p:ext uri="{BB962C8B-B14F-4D97-AF65-F5344CB8AC3E}">
        <p14:creationId xmlns:p14="http://schemas.microsoft.com/office/powerpoint/2010/main" val="24078697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2831"/>
            <a:ext cx="10515600" cy="928047"/>
          </a:xfrm>
        </p:spPr>
        <p:txBody>
          <a:bodyPr/>
          <a:lstStyle/>
          <a:p>
            <a:pPr algn="ctr"/>
            <a:r>
              <a:rPr lang="en-US" dirty="0">
                <a:latin typeface="Arial" pitchFamily="34" charset="0"/>
                <a:cs typeface="Arial" pitchFamily="34" charset="0"/>
              </a:rPr>
              <a:t>Drag and Drop Action </a:t>
            </a:r>
          </a:p>
        </p:txBody>
      </p:sp>
      <p:sp>
        <p:nvSpPr>
          <p:cNvPr id="3" name="Content Placeholder 2"/>
          <p:cNvSpPr>
            <a:spLocks noGrp="1"/>
          </p:cNvSpPr>
          <p:nvPr>
            <p:ph idx="1"/>
          </p:nvPr>
        </p:nvSpPr>
        <p:spPr>
          <a:xfrm>
            <a:off x="838200" y="1037230"/>
            <a:ext cx="10515600" cy="5139733"/>
          </a:xfrm>
        </p:spPr>
        <p:txBody>
          <a:bodyPr>
            <a:noAutofit/>
          </a:bodyPr>
          <a:lstStyle/>
          <a:p>
            <a:pPr>
              <a:lnSpc>
                <a:spcPct val="100000"/>
              </a:lnSpc>
              <a:spcBef>
                <a:spcPts val="0"/>
              </a:spcBef>
              <a:spcAft>
                <a:spcPts val="1800"/>
              </a:spcAft>
            </a:pPr>
            <a:r>
              <a:rPr lang="en-US" sz="2400" dirty="0">
                <a:latin typeface="Arial" pitchFamily="34" charset="0"/>
                <a:cs typeface="Arial" pitchFamily="34" charset="0"/>
              </a:rPr>
              <a:t>Drag and drop is also useful for invoking an action or actions on a dropped object. </a:t>
            </a:r>
            <a:endParaRPr lang="en-US" sz="2400" dirty="0" smtClean="0">
              <a:latin typeface="Arial" pitchFamily="34" charset="0"/>
              <a:cs typeface="Arial" pitchFamily="34" charset="0"/>
            </a:endParaRPr>
          </a:p>
          <a:p>
            <a:pPr>
              <a:lnSpc>
                <a:spcPct val="100000"/>
              </a:lnSpc>
              <a:spcBef>
                <a:spcPts val="0"/>
              </a:spcBef>
              <a:spcAft>
                <a:spcPts val="1800"/>
              </a:spcAft>
            </a:pPr>
            <a:r>
              <a:rPr lang="en-US" sz="2400" dirty="0">
                <a:latin typeface="Arial" pitchFamily="34" charset="0"/>
                <a:cs typeface="Arial" pitchFamily="34" charset="0"/>
              </a:rPr>
              <a:t>The Drag and Drop Action is a common pattern. </a:t>
            </a:r>
            <a:endParaRPr lang="en-US" sz="2400" dirty="0" smtClean="0">
              <a:latin typeface="Arial" pitchFamily="34" charset="0"/>
              <a:cs typeface="Arial" pitchFamily="34" charset="0"/>
            </a:endParaRPr>
          </a:p>
          <a:p>
            <a:pPr>
              <a:lnSpc>
                <a:spcPct val="100000"/>
              </a:lnSpc>
              <a:spcBef>
                <a:spcPts val="0"/>
              </a:spcBef>
              <a:spcAft>
                <a:spcPts val="1800"/>
              </a:spcAft>
            </a:pPr>
            <a:r>
              <a:rPr lang="en-US" sz="2400" dirty="0">
                <a:latin typeface="Arial" pitchFamily="34" charset="0"/>
                <a:cs typeface="Arial" pitchFamily="34" charset="0"/>
              </a:rPr>
              <a:t>Its most familiar example is dropping an item in the trash to perform the delete action. </a:t>
            </a:r>
            <a:endParaRPr lang="en-US" sz="2400" dirty="0" smtClean="0">
              <a:latin typeface="Arial" pitchFamily="34" charset="0"/>
              <a:cs typeface="Arial" pitchFamily="34" charset="0"/>
            </a:endParaRPr>
          </a:p>
          <a:p>
            <a:pPr>
              <a:lnSpc>
                <a:spcPct val="100000"/>
              </a:lnSpc>
              <a:spcBef>
                <a:spcPts val="0"/>
              </a:spcBef>
              <a:spcAft>
                <a:spcPts val="1800"/>
              </a:spcAft>
            </a:pPr>
            <a:r>
              <a:rPr lang="en-US" sz="2400" dirty="0">
                <a:latin typeface="Arial" pitchFamily="34" charset="0"/>
                <a:cs typeface="Arial" pitchFamily="34" charset="0"/>
              </a:rPr>
              <a:t>Normally uploading files to a web application includes pressing the upload button and browsing for a photo. </a:t>
            </a:r>
            <a:endParaRPr lang="en-US" sz="2400" dirty="0" smtClean="0">
              <a:latin typeface="Arial" pitchFamily="34" charset="0"/>
              <a:cs typeface="Arial" pitchFamily="34" charset="0"/>
            </a:endParaRPr>
          </a:p>
          <a:p>
            <a:pPr>
              <a:lnSpc>
                <a:spcPct val="100000"/>
              </a:lnSpc>
              <a:spcBef>
                <a:spcPts val="0"/>
              </a:spcBef>
              <a:spcAft>
                <a:spcPts val="1800"/>
              </a:spcAft>
            </a:pPr>
            <a:r>
              <a:rPr lang="en-US" sz="2400" dirty="0">
                <a:latin typeface="Arial" pitchFamily="34" charset="0"/>
                <a:cs typeface="Arial" pitchFamily="34" charset="0"/>
              </a:rPr>
              <a:t>This process is repeated for each photo. When Yahoo! Photos was </a:t>
            </a:r>
            <a:r>
              <a:rPr lang="en-US" sz="2400" dirty="0" err="1">
                <a:latin typeface="Arial" pitchFamily="34" charset="0"/>
                <a:cs typeface="Arial" pitchFamily="34" charset="0"/>
              </a:rPr>
              <a:t>relaunched</a:t>
            </a:r>
            <a:r>
              <a:rPr lang="en-US" sz="2400" dirty="0">
                <a:latin typeface="Arial" pitchFamily="34" charset="0"/>
                <a:cs typeface="Arial" pitchFamily="34" charset="0"/>
              </a:rPr>
              <a:t> in 2006, it included a drag and drop upload feature. </a:t>
            </a:r>
            <a:endParaRPr lang="en-US" sz="2400" dirty="0" smtClean="0">
              <a:latin typeface="Arial" pitchFamily="34" charset="0"/>
              <a:cs typeface="Arial" pitchFamily="34" charset="0"/>
            </a:endParaRPr>
          </a:p>
          <a:p>
            <a:pPr>
              <a:lnSpc>
                <a:spcPct val="100000"/>
              </a:lnSpc>
              <a:spcBef>
                <a:spcPts val="0"/>
              </a:spcBef>
              <a:spcAft>
                <a:spcPts val="1800"/>
              </a:spcAft>
            </a:pPr>
            <a:r>
              <a:rPr lang="en-US" sz="2400" dirty="0">
                <a:latin typeface="Arial" pitchFamily="34" charset="0"/>
                <a:cs typeface="Arial" pitchFamily="34" charset="0"/>
              </a:rPr>
              <a:t>It allowed the user to drag photos directly into the upload page. The drop signified the upload action </a:t>
            </a: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25</a:t>
            </a:fld>
            <a:endParaRPr lang="en-IN" dirty="0"/>
          </a:p>
        </p:txBody>
      </p:sp>
    </p:spTree>
    <p:extLst>
      <p:ext uri="{BB962C8B-B14F-4D97-AF65-F5344CB8AC3E}">
        <p14:creationId xmlns:p14="http://schemas.microsoft.com/office/powerpoint/2010/main" val="24078697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0125"/>
            <a:ext cx="10515600" cy="1014079"/>
          </a:xfrm>
        </p:spPr>
        <p:txBody>
          <a:bodyPr/>
          <a:lstStyle/>
          <a:p>
            <a:pPr algn="ctr"/>
            <a:r>
              <a:rPr lang="en-US" dirty="0">
                <a:latin typeface="Arial" pitchFamily="34" charset="0"/>
                <a:cs typeface="Arial" pitchFamily="34" charset="0"/>
              </a:rPr>
              <a:t>Yahoo! Photos </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26</a:t>
            </a:fld>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8358" y="1164204"/>
            <a:ext cx="7233314" cy="5299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78697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27</a:t>
            </a:fld>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159" y="521600"/>
            <a:ext cx="9361781" cy="564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78697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5534"/>
            <a:ext cx="10515600" cy="1009936"/>
          </a:xfrm>
        </p:spPr>
        <p:txBody>
          <a:bodyPr/>
          <a:lstStyle/>
          <a:p>
            <a:r>
              <a:rPr lang="en-US" dirty="0">
                <a:latin typeface="Arial" pitchFamily="34" charset="0"/>
                <a:cs typeface="Arial" pitchFamily="34" charset="0"/>
              </a:rPr>
              <a:t>Best Practices for Drag and Drop Action </a:t>
            </a:r>
          </a:p>
        </p:txBody>
      </p:sp>
      <p:sp>
        <p:nvSpPr>
          <p:cNvPr id="3" name="Content Placeholder 2"/>
          <p:cNvSpPr>
            <a:spLocks noGrp="1"/>
          </p:cNvSpPr>
          <p:nvPr>
            <p:ph idx="1"/>
          </p:nvPr>
        </p:nvSpPr>
        <p:spPr>
          <a:xfrm>
            <a:off x="838200" y="1160060"/>
            <a:ext cx="10515600" cy="5186149"/>
          </a:xfrm>
        </p:spPr>
        <p:txBody>
          <a:bodyPr>
            <a:normAutofit/>
          </a:bodyPr>
          <a:lstStyle/>
          <a:p>
            <a:pPr>
              <a:lnSpc>
                <a:spcPct val="100000"/>
              </a:lnSpc>
              <a:spcBef>
                <a:spcPts val="0"/>
              </a:spcBef>
              <a:spcAft>
                <a:spcPts val="1800"/>
              </a:spcAft>
            </a:pPr>
            <a:r>
              <a:rPr lang="en-US" sz="2400" dirty="0" smtClean="0">
                <a:latin typeface="Arial" pitchFamily="34" charset="0"/>
                <a:cs typeface="Arial" pitchFamily="34" charset="0"/>
              </a:rPr>
              <a:t>Use </a:t>
            </a:r>
            <a:r>
              <a:rPr lang="en-US" sz="2400" dirty="0">
                <a:latin typeface="Arial" pitchFamily="34" charset="0"/>
                <a:cs typeface="Arial" pitchFamily="34" charset="0"/>
              </a:rPr>
              <a:t>Drag and Drop Actions sparingly in web interfaces, as they are not as discoverable or expected. </a:t>
            </a:r>
          </a:p>
          <a:p>
            <a:pPr>
              <a:lnSpc>
                <a:spcPct val="100000"/>
              </a:lnSpc>
              <a:spcBef>
                <a:spcPts val="0"/>
              </a:spcBef>
              <a:spcAft>
                <a:spcPts val="1800"/>
              </a:spcAft>
            </a:pPr>
            <a:r>
              <a:rPr lang="en-US" sz="2400" dirty="0" smtClean="0">
                <a:latin typeface="Arial" pitchFamily="34" charset="0"/>
                <a:cs typeface="Arial" pitchFamily="34" charset="0"/>
              </a:rPr>
              <a:t>Provide </a:t>
            </a:r>
            <a:r>
              <a:rPr lang="en-US" sz="2400" dirty="0">
                <a:latin typeface="Arial" pitchFamily="34" charset="0"/>
                <a:cs typeface="Arial" pitchFamily="34" charset="0"/>
              </a:rPr>
              <a:t>alternate ways to accomplish the action. Use the Drag and Drop Action as a shortcut mechanism. </a:t>
            </a:r>
          </a:p>
          <a:p>
            <a:pPr>
              <a:lnSpc>
                <a:spcPct val="100000"/>
              </a:lnSpc>
              <a:spcBef>
                <a:spcPts val="0"/>
              </a:spcBef>
              <a:spcAft>
                <a:spcPts val="1800"/>
              </a:spcAft>
            </a:pPr>
            <a:r>
              <a:rPr lang="en-US" sz="2400" dirty="0" smtClean="0">
                <a:latin typeface="Arial" pitchFamily="34" charset="0"/>
                <a:cs typeface="Arial" pitchFamily="34" charset="0"/>
              </a:rPr>
              <a:t>Don’t </a:t>
            </a:r>
            <a:r>
              <a:rPr lang="en-US" sz="2400" dirty="0">
                <a:latin typeface="Arial" pitchFamily="34" charset="0"/>
                <a:cs typeface="Arial" pitchFamily="34" charset="0"/>
              </a:rPr>
              <a:t>use drag and drop for setting simple attributes. Instead use a more direct approach to setting attributes on the object. </a:t>
            </a:r>
          </a:p>
          <a:p>
            <a:pPr>
              <a:lnSpc>
                <a:spcPct val="100000"/>
              </a:lnSpc>
              <a:spcBef>
                <a:spcPts val="0"/>
              </a:spcBef>
              <a:spcAft>
                <a:spcPts val="1800"/>
              </a:spcAft>
            </a:pPr>
            <a:r>
              <a:rPr lang="en-US" sz="2400" dirty="0" smtClean="0">
                <a:latin typeface="Arial" pitchFamily="34" charset="0"/>
                <a:cs typeface="Arial" pitchFamily="34" charset="0"/>
              </a:rPr>
              <a:t>Don’t </a:t>
            </a:r>
            <a:r>
              <a:rPr lang="en-US" sz="2400" dirty="0">
                <a:latin typeface="Arial" pitchFamily="34" charset="0"/>
                <a:cs typeface="Arial" pitchFamily="34" charset="0"/>
              </a:rPr>
              <a:t>construct an artificial visual representation for the sole purpose of implementing drag and drop. Drag and drop should follow the natural representation of the objects in the interface. </a:t>
            </a:r>
          </a:p>
          <a:p>
            <a:pPr>
              <a:lnSpc>
                <a:spcPct val="100000"/>
              </a:lnSpc>
              <a:spcBef>
                <a:spcPts val="0"/>
              </a:spcBef>
              <a:spcAft>
                <a:spcPts val="1800"/>
              </a:spcAft>
            </a:pPr>
            <a:r>
              <a:rPr lang="en-US" sz="2400" dirty="0" smtClean="0">
                <a:latin typeface="Arial" pitchFamily="34" charset="0"/>
                <a:cs typeface="Arial" pitchFamily="34" charset="0"/>
              </a:rPr>
              <a:t>Provide </a:t>
            </a:r>
            <a:r>
              <a:rPr lang="en-US" sz="2400" dirty="0">
                <a:latin typeface="Arial" pitchFamily="34" charset="0"/>
                <a:cs typeface="Arial" pitchFamily="34" charset="0"/>
              </a:rPr>
              <a:t>clear invitations on hover to indicate the associated action. </a:t>
            </a: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28</a:t>
            </a:fld>
            <a:endParaRPr lang="en-IN" dirty="0"/>
          </a:p>
        </p:txBody>
      </p:sp>
    </p:spTree>
    <p:extLst>
      <p:ext uri="{BB962C8B-B14F-4D97-AF65-F5344CB8AC3E}">
        <p14:creationId xmlns:p14="http://schemas.microsoft.com/office/powerpoint/2010/main" val="39180226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1069"/>
            <a:ext cx="10515600" cy="928047"/>
          </a:xfrm>
        </p:spPr>
        <p:txBody>
          <a:bodyPr/>
          <a:lstStyle/>
          <a:p>
            <a:pPr algn="ctr"/>
            <a:r>
              <a:rPr lang="en-US" dirty="0">
                <a:latin typeface="Arial" pitchFamily="34" charset="0"/>
                <a:cs typeface="Arial" pitchFamily="34" charset="0"/>
              </a:rPr>
              <a:t>Drag and Drop Collection </a:t>
            </a:r>
          </a:p>
        </p:txBody>
      </p:sp>
      <p:sp>
        <p:nvSpPr>
          <p:cNvPr id="3" name="Content Placeholder 2"/>
          <p:cNvSpPr>
            <a:spLocks noGrp="1"/>
          </p:cNvSpPr>
          <p:nvPr>
            <p:ph idx="1"/>
          </p:nvPr>
        </p:nvSpPr>
        <p:spPr>
          <a:xfrm>
            <a:off x="838199" y="1160060"/>
            <a:ext cx="11117240" cy="5227092"/>
          </a:xfrm>
        </p:spPr>
        <p:txBody>
          <a:bodyPr>
            <a:normAutofit/>
          </a:bodyPr>
          <a:lstStyle/>
          <a:p>
            <a:pPr>
              <a:lnSpc>
                <a:spcPct val="100000"/>
              </a:lnSpc>
              <a:spcBef>
                <a:spcPts val="0"/>
              </a:spcBef>
              <a:spcAft>
                <a:spcPts val="1200"/>
              </a:spcAft>
            </a:pPr>
            <a:r>
              <a:rPr lang="en-US" sz="2400" dirty="0">
                <a:latin typeface="Arial" pitchFamily="34" charset="0"/>
                <a:cs typeface="Arial" pitchFamily="34" charset="0"/>
              </a:rPr>
              <a:t>A variation on dragging objects is collecting objects for </a:t>
            </a:r>
            <a:r>
              <a:rPr lang="en-US" sz="2400" dirty="0" smtClean="0">
                <a:latin typeface="Arial" pitchFamily="34" charset="0"/>
                <a:cs typeface="Arial" pitchFamily="34" charset="0"/>
              </a:rPr>
              <a:t>purchase, bookmarking</a:t>
            </a:r>
            <a:r>
              <a:rPr lang="en-US" sz="2400" dirty="0">
                <a:latin typeface="Arial" pitchFamily="34" charset="0"/>
                <a:cs typeface="Arial" pitchFamily="34" charset="0"/>
              </a:rPr>
              <a:t>, or saving into a temporary area. </a:t>
            </a:r>
            <a:endParaRPr lang="en-US" sz="2400" dirty="0" smtClean="0">
              <a:latin typeface="Arial" pitchFamily="34" charset="0"/>
              <a:cs typeface="Arial" pitchFamily="34" charset="0"/>
            </a:endParaRPr>
          </a:p>
          <a:p>
            <a:pPr>
              <a:lnSpc>
                <a:spcPct val="100000"/>
              </a:lnSpc>
              <a:spcBef>
                <a:spcPts val="0"/>
              </a:spcBef>
              <a:spcAft>
                <a:spcPts val="1200"/>
              </a:spcAft>
            </a:pPr>
            <a:r>
              <a:rPr lang="en-US" sz="2400" dirty="0" smtClean="0">
                <a:latin typeface="Arial" pitchFamily="34" charset="0"/>
                <a:cs typeface="Arial" pitchFamily="34" charset="0"/>
              </a:rPr>
              <a:t>This </a:t>
            </a:r>
            <a:r>
              <a:rPr lang="en-US" sz="2400" dirty="0">
                <a:latin typeface="Arial" pitchFamily="34" charset="0"/>
                <a:cs typeface="Arial" pitchFamily="34" charset="0"/>
              </a:rPr>
              <a:t>type of interaction is called Drag and Drop Collection. </a:t>
            </a:r>
            <a:endParaRPr lang="en-US" sz="2400" dirty="0" smtClean="0">
              <a:latin typeface="Arial" pitchFamily="34" charset="0"/>
              <a:cs typeface="Arial" pitchFamily="34" charset="0"/>
            </a:endParaRPr>
          </a:p>
          <a:p>
            <a:pPr>
              <a:lnSpc>
                <a:spcPct val="100000"/>
              </a:lnSpc>
              <a:spcBef>
                <a:spcPts val="0"/>
              </a:spcBef>
              <a:spcAft>
                <a:spcPts val="1200"/>
              </a:spcAft>
            </a:pPr>
            <a:r>
              <a:rPr lang="en-US" sz="2400" dirty="0" smtClean="0">
                <a:latin typeface="Arial" pitchFamily="34" charset="0"/>
                <a:cs typeface="Arial" pitchFamily="34" charset="0"/>
              </a:rPr>
              <a:t>Drag </a:t>
            </a:r>
            <a:r>
              <a:rPr lang="en-US" sz="2400" dirty="0">
                <a:latin typeface="Arial" pitchFamily="34" charset="0"/>
                <a:cs typeface="Arial" pitchFamily="34" charset="0"/>
              </a:rPr>
              <a:t>and drop is a nice way to grab items of interest and save them to a list. </a:t>
            </a:r>
            <a:endParaRPr lang="en-US" sz="2400" dirty="0" smtClean="0">
              <a:latin typeface="Arial" pitchFamily="34" charset="0"/>
              <a:cs typeface="Arial" pitchFamily="34" charset="0"/>
            </a:endParaRPr>
          </a:p>
          <a:p>
            <a:pPr>
              <a:lnSpc>
                <a:spcPct val="100000"/>
              </a:lnSpc>
              <a:spcBef>
                <a:spcPts val="0"/>
              </a:spcBef>
              <a:spcAft>
                <a:spcPts val="1200"/>
              </a:spcAft>
            </a:pPr>
            <a:r>
              <a:rPr lang="en-US" sz="2400" dirty="0" smtClean="0">
                <a:latin typeface="Arial" pitchFamily="34" charset="0"/>
                <a:cs typeface="Arial" pitchFamily="34" charset="0"/>
              </a:rPr>
              <a:t>The </a:t>
            </a:r>
            <a:r>
              <a:rPr lang="en-US" sz="2400" dirty="0">
                <a:latin typeface="Arial" pitchFamily="34" charset="0"/>
                <a:cs typeface="Arial" pitchFamily="34" charset="0"/>
              </a:rPr>
              <a:t>Laszlo shopping cart example illustrates this nicely </a:t>
            </a: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29</a:t>
            </a:fld>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9597" y="3669399"/>
            <a:ext cx="8143875"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80226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EA93A9-5677-464A-94D2-8FCADE6AECBE}"/>
              </a:ext>
            </a:extLst>
          </p:cNvPr>
          <p:cNvSpPr>
            <a:spLocks noGrp="1"/>
          </p:cNvSpPr>
          <p:nvPr>
            <p:ph type="title"/>
          </p:nvPr>
        </p:nvSpPr>
        <p:spPr>
          <a:xfrm>
            <a:off x="838200" y="204717"/>
            <a:ext cx="10515600" cy="805217"/>
          </a:xfrm>
        </p:spPr>
        <p:txBody>
          <a:bodyPr>
            <a:normAutofit/>
          </a:bodyPr>
          <a:lstStyle/>
          <a:p>
            <a:pPr algn="ctr"/>
            <a:r>
              <a:rPr lang="en-US" dirty="0" smtClean="0">
                <a:latin typeface="Arial" pitchFamily="34" charset="0"/>
                <a:cs typeface="Arial" pitchFamily="34" charset="0"/>
              </a:rPr>
              <a:t>Drag </a:t>
            </a:r>
            <a:r>
              <a:rPr lang="en-US" dirty="0">
                <a:latin typeface="Arial" pitchFamily="34" charset="0"/>
                <a:cs typeface="Arial" pitchFamily="34" charset="0"/>
              </a:rPr>
              <a:t>&amp; Drop </a:t>
            </a:r>
            <a:endParaRPr lang="en-IN" dirty="0">
              <a:latin typeface="Arial" pitchFamily="34" charset="0"/>
              <a:cs typeface="Arial" pitchFamily="34" charset="0"/>
            </a:endParaRPr>
          </a:p>
        </p:txBody>
      </p:sp>
      <p:sp>
        <p:nvSpPr>
          <p:cNvPr id="3" name="Content Placeholder 2">
            <a:extLst>
              <a:ext uri="{FF2B5EF4-FFF2-40B4-BE49-F238E27FC236}">
                <a16:creationId xmlns="" xmlns:a16="http://schemas.microsoft.com/office/drawing/2014/main" id="{CD69BEB6-7D28-4645-9787-59009D90F2B5}"/>
              </a:ext>
            </a:extLst>
          </p:cNvPr>
          <p:cNvSpPr>
            <a:spLocks noGrp="1"/>
          </p:cNvSpPr>
          <p:nvPr>
            <p:ph idx="1"/>
          </p:nvPr>
        </p:nvSpPr>
        <p:spPr>
          <a:xfrm>
            <a:off x="838200" y="1160060"/>
            <a:ext cx="10515600" cy="5016903"/>
          </a:xfrm>
        </p:spPr>
        <p:txBody>
          <a:bodyPr>
            <a:normAutofit/>
          </a:bodyPr>
          <a:lstStyle/>
          <a:p>
            <a:r>
              <a:rPr lang="en-US" sz="2400" dirty="0">
                <a:latin typeface="Arial" pitchFamily="34" charset="0"/>
                <a:cs typeface="Arial" pitchFamily="34" charset="0"/>
              </a:rPr>
              <a:t>Drag Re-Enters Original Location </a:t>
            </a:r>
          </a:p>
          <a:p>
            <a:pPr lvl="1"/>
            <a:r>
              <a:rPr lang="en-US" dirty="0">
                <a:latin typeface="Arial" pitchFamily="34" charset="0"/>
                <a:cs typeface="Arial" pitchFamily="34" charset="0"/>
              </a:rPr>
              <a:t>When the object re-enters the original location. </a:t>
            </a:r>
          </a:p>
          <a:p>
            <a:r>
              <a:rPr lang="en-US" sz="2400" dirty="0" smtClean="0">
                <a:latin typeface="Arial" pitchFamily="34" charset="0"/>
                <a:cs typeface="Arial" pitchFamily="34" charset="0"/>
              </a:rPr>
              <a:t>Drag </a:t>
            </a:r>
            <a:r>
              <a:rPr lang="en-US" sz="2400" dirty="0">
                <a:latin typeface="Arial" pitchFamily="34" charset="0"/>
                <a:cs typeface="Arial" pitchFamily="34" charset="0"/>
              </a:rPr>
              <a:t>Enters Valid Target </a:t>
            </a:r>
          </a:p>
          <a:p>
            <a:pPr lvl="1"/>
            <a:r>
              <a:rPr lang="en-US" dirty="0">
                <a:latin typeface="Arial" pitchFamily="34" charset="0"/>
                <a:cs typeface="Arial" pitchFamily="34" charset="0"/>
              </a:rPr>
              <a:t>Dragging over a valid drop target. </a:t>
            </a:r>
            <a:endParaRPr lang="en-US" dirty="0" smtClean="0">
              <a:latin typeface="Arial" pitchFamily="34" charset="0"/>
              <a:cs typeface="Arial" pitchFamily="34" charset="0"/>
            </a:endParaRPr>
          </a:p>
          <a:p>
            <a:r>
              <a:rPr lang="en-US" sz="2400" dirty="0" smtClean="0">
                <a:latin typeface="Arial" pitchFamily="34" charset="0"/>
                <a:cs typeface="Arial" pitchFamily="34" charset="0"/>
              </a:rPr>
              <a:t> </a:t>
            </a:r>
            <a:r>
              <a:rPr lang="en-US" sz="2400" dirty="0">
                <a:latin typeface="Arial" pitchFamily="34" charset="0"/>
                <a:cs typeface="Arial" pitchFamily="34" charset="0"/>
              </a:rPr>
              <a:t>Drag Exits Valid Target </a:t>
            </a:r>
          </a:p>
          <a:p>
            <a:pPr lvl="1"/>
            <a:r>
              <a:rPr lang="en-US" sz="2000" dirty="0">
                <a:latin typeface="Arial" pitchFamily="34" charset="0"/>
                <a:cs typeface="Arial" pitchFamily="34" charset="0"/>
              </a:rPr>
              <a:t>Dragging back out of a valid drop target. </a:t>
            </a:r>
          </a:p>
          <a:p>
            <a:r>
              <a:rPr lang="en-US" sz="2400" dirty="0">
                <a:latin typeface="Arial" pitchFamily="34" charset="0"/>
                <a:cs typeface="Arial" pitchFamily="34" charset="0"/>
              </a:rPr>
              <a:t>Drag Enters Specific Invalid Target </a:t>
            </a:r>
          </a:p>
          <a:p>
            <a:pPr lvl="1"/>
            <a:r>
              <a:rPr lang="en-US" sz="2000" dirty="0">
                <a:latin typeface="Arial" pitchFamily="34" charset="0"/>
                <a:cs typeface="Arial" pitchFamily="34" charset="0"/>
              </a:rPr>
              <a:t>Dragging over an invalid drop target. </a:t>
            </a:r>
          </a:p>
          <a:p>
            <a:r>
              <a:rPr lang="en-US" sz="2400" dirty="0">
                <a:latin typeface="Arial" pitchFamily="34" charset="0"/>
                <a:cs typeface="Arial" pitchFamily="34" charset="0"/>
              </a:rPr>
              <a:t>Drag Is Over No Specific Target </a:t>
            </a:r>
          </a:p>
          <a:p>
            <a:pPr lvl="1"/>
            <a:r>
              <a:rPr lang="en-US" sz="2000" dirty="0">
                <a:latin typeface="Arial" pitchFamily="34" charset="0"/>
                <a:cs typeface="Arial" pitchFamily="34" charset="0"/>
              </a:rPr>
              <a:t>Dragging over neither a valid or invalid target. Do you treat all areas outside of valid targets as invalid? </a:t>
            </a:r>
          </a:p>
          <a:p>
            <a:endParaRPr lang="en-US" sz="2400"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BF91B66A-E9E9-4DB4-B818-B7E98942B8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314" t="1443" r="8019" b="8872"/>
          <a:stretch/>
        </p:blipFill>
        <p:spPr>
          <a:xfrm>
            <a:off x="0" y="5727940"/>
            <a:ext cx="1054276" cy="1130059"/>
          </a:xfrm>
          <a:prstGeom prst="rect">
            <a:avLst/>
          </a:prstGeom>
        </p:spPr>
      </p:pic>
      <p:sp>
        <p:nvSpPr>
          <p:cNvPr id="5" name="Slide Number Placeholder 4">
            <a:extLst>
              <a:ext uri="{FF2B5EF4-FFF2-40B4-BE49-F238E27FC236}">
                <a16:creationId xmlns="" xmlns:a16="http://schemas.microsoft.com/office/drawing/2014/main" id="{139E8F81-82A2-41E2-A5CC-CD756585E072}"/>
              </a:ext>
            </a:extLst>
          </p:cNvPr>
          <p:cNvSpPr>
            <a:spLocks noGrp="1"/>
          </p:cNvSpPr>
          <p:nvPr>
            <p:ph type="sldNum" sz="quarter" idx="12"/>
          </p:nvPr>
        </p:nvSpPr>
        <p:spPr/>
        <p:txBody>
          <a:bodyPr/>
          <a:lstStyle/>
          <a:p>
            <a:fld id="{236A2DA2-38D1-4472-B02D-8498B342C0EB}" type="slidenum">
              <a:rPr lang="en-IN" smtClean="0"/>
              <a:pPr/>
              <a:t>3</a:t>
            </a:fld>
            <a:endParaRPr lang="en-IN" dirty="0"/>
          </a:p>
        </p:txBody>
      </p:sp>
      <p:sp>
        <p:nvSpPr>
          <p:cNvPr id="6" name="Footer Placeholder 5"/>
          <p:cNvSpPr>
            <a:spLocks noGrp="1"/>
          </p:cNvSpPr>
          <p:nvPr>
            <p:ph type="ftr" sz="quarter" idx="11"/>
          </p:nvPr>
        </p:nvSpPr>
        <p:spPr/>
        <p:txBody>
          <a:bodyPr/>
          <a:lstStyle/>
          <a:p>
            <a:r>
              <a:rPr lang="en-IN" dirty="0" smtClean="0"/>
              <a:t>Unit-V</a:t>
            </a:r>
            <a:endParaRPr lang="en-IN" dirty="0"/>
          </a:p>
        </p:txBody>
      </p:sp>
    </p:spTree>
    <p:extLst>
      <p:ext uri="{BB962C8B-B14F-4D97-AF65-F5344CB8AC3E}">
        <p14:creationId xmlns:p14="http://schemas.microsoft.com/office/powerpoint/2010/main" val="3475421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5534"/>
            <a:ext cx="10515600" cy="805218"/>
          </a:xfrm>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30</a:t>
            </a:fld>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292" y="1406999"/>
            <a:ext cx="7448550" cy="497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80226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latin typeface="Arial" pitchFamily="34" charset="0"/>
                <a:cs typeface="Arial" pitchFamily="34" charset="0"/>
              </a:rPr>
              <a:t>This Laszlo shopping cart demo uses both drag and d </a:t>
            </a:r>
            <a:r>
              <a:rPr lang="en-US" dirty="0" err="1">
                <a:latin typeface="Arial" pitchFamily="34" charset="0"/>
                <a:cs typeface="Arial" pitchFamily="34" charset="0"/>
              </a:rPr>
              <a:t>rop</a:t>
            </a:r>
            <a:r>
              <a:rPr lang="en-US" dirty="0">
                <a:latin typeface="Arial" pitchFamily="34" charset="0"/>
                <a:cs typeface="Arial" pitchFamily="34" charset="0"/>
              </a:rPr>
              <a:t> and a button action to add items </a:t>
            </a:r>
            <a:r>
              <a:rPr lang="en-US" dirty="0" smtClean="0">
                <a:latin typeface="Arial" pitchFamily="34" charset="0"/>
                <a:cs typeface="Arial" pitchFamily="34" charset="0"/>
              </a:rPr>
              <a:t>to </a:t>
            </a:r>
            <a:r>
              <a:rPr lang="en-US" dirty="0">
                <a:latin typeface="Arial" pitchFamily="34" charset="0"/>
                <a:cs typeface="Arial" pitchFamily="34" charset="0"/>
              </a:rPr>
              <a:t>its shopping cart </a:t>
            </a: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31</a:t>
            </a:fld>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2521" y="2861695"/>
            <a:ext cx="9457463" cy="3252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80226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0125"/>
            <a:ext cx="10515600" cy="832514"/>
          </a:xfrm>
        </p:spPr>
        <p:txBody>
          <a:bodyPr>
            <a:normAutofit fontScale="90000"/>
          </a:bodyPr>
          <a:lstStyle/>
          <a:p>
            <a:r>
              <a:rPr lang="en-US" dirty="0" smtClean="0">
                <a:latin typeface="Arial" pitchFamily="34" charset="0"/>
                <a:cs typeface="Arial" pitchFamily="34" charset="0"/>
              </a:rPr>
              <a:t/>
            </a:r>
            <a:br>
              <a:rPr lang="en-US" dirty="0" smtClean="0">
                <a:latin typeface="Arial" pitchFamily="34" charset="0"/>
                <a:cs typeface="Arial" pitchFamily="34" charset="0"/>
              </a:rPr>
            </a:br>
            <a:r>
              <a:rPr lang="en-US" dirty="0" smtClean="0">
                <a:latin typeface="Arial" pitchFamily="34" charset="0"/>
                <a:cs typeface="Arial" pitchFamily="34" charset="0"/>
              </a:rPr>
              <a:t>Best </a:t>
            </a:r>
            <a:r>
              <a:rPr lang="en-US" dirty="0">
                <a:latin typeface="Arial" pitchFamily="34" charset="0"/>
                <a:cs typeface="Arial" pitchFamily="34" charset="0"/>
              </a:rPr>
              <a:t>Practices for Drag and Drop Collection </a:t>
            </a:r>
            <a:br>
              <a:rPr lang="en-US" dirty="0">
                <a:latin typeface="Arial" pitchFamily="34" charset="0"/>
                <a:cs typeface="Arial" pitchFamily="34" charset="0"/>
              </a:rPr>
            </a:br>
            <a:r>
              <a:rPr lang="en-US" dirty="0" smtClean="0">
                <a:latin typeface="Arial" pitchFamily="34" charset="0"/>
                <a:cs typeface="Arial" pitchFamily="34" charset="0"/>
              </a:rPr>
              <a:t> </a:t>
            </a:r>
            <a:endParaRPr lang="en-US" dirty="0">
              <a:latin typeface="Arial" pitchFamily="34" charset="0"/>
              <a:cs typeface="Arial" pitchFamily="34" charset="0"/>
            </a:endParaRPr>
          </a:p>
        </p:txBody>
      </p:sp>
      <p:sp>
        <p:nvSpPr>
          <p:cNvPr id="3" name="Content Placeholder 2"/>
          <p:cNvSpPr>
            <a:spLocks noGrp="1"/>
          </p:cNvSpPr>
          <p:nvPr>
            <p:ph idx="1"/>
          </p:nvPr>
        </p:nvSpPr>
        <p:spPr>
          <a:xfrm>
            <a:off x="838200" y="1173707"/>
            <a:ext cx="10515600" cy="5003256"/>
          </a:xfrm>
        </p:spPr>
        <p:txBody>
          <a:bodyPr>
            <a:normAutofit/>
          </a:bodyPr>
          <a:lstStyle/>
          <a:p>
            <a:pPr marL="0" indent="0">
              <a:lnSpc>
                <a:spcPct val="100000"/>
              </a:lnSpc>
              <a:spcBef>
                <a:spcPts val="0"/>
              </a:spcBef>
              <a:spcAft>
                <a:spcPts val="1800"/>
              </a:spcAft>
              <a:buNone/>
            </a:pPr>
            <a:r>
              <a:rPr lang="en-US" sz="2400" dirty="0">
                <a:latin typeface="Arial" pitchFamily="34" charset="0"/>
                <a:cs typeface="Arial" pitchFamily="34" charset="0"/>
              </a:rPr>
              <a:t>Here are some best practices to keep in mind: </a:t>
            </a:r>
          </a:p>
          <a:p>
            <a:pPr>
              <a:lnSpc>
                <a:spcPct val="100000"/>
              </a:lnSpc>
              <a:spcBef>
                <a:spcPts val="0"/>
              </a:spcBef>
              <a:spcAft>
                <a:spcPts val="1800"/>
              </a:spcAft>
            </a:pPr>
            <a:r>
              <a:rPr lang="en-US" sz="2400" dirty="0" smtClean="0">
                <a:latin typeface="Arial" pitchFamily="34" charset="0"/>
                <a:cs typeface="Arial" pitchFamily="34" charset="0"/>
              </a:rPr>
              <a:t>Use </a:t>
            </a:r>
            <a:r>
              <a:rPr lang="en-US" sz="2400" dirty="0">
                <a:latin typeface="Arial" pitchFamily="34" charset="0"/>
                <a:cs typeface="Arial" pitchFamily="34" charset="0"/>
              </a:rPr>
              <a:t>as an alternate way to collect items (e.g., a shopping cart). </a:t>
            </a:r>
          </a:p>
          <a:p>
            <a:pPr>
              <a:lnSpc>
                <a:spcPct val="100000"/>
              </a:lnSpc>
              <a:spcBef>
                <a:spcPts val="0"/>
              </a:spcBef>
              <a:spcAft>
                <a:spcPts val="1800"/>
              </a:spcAft>
            </a:pPr>
            <a:r>
              <a:rPr lang="en-US" sz="2400" dirty="0" smtClean="0">
                <a:latin typeface="Arial" pitchFamily="34" charset="0"/>
                <a:cs typeface="Arial" pitchFamily="34" charset="0"/>
              </a:rPr>
              <a:t>When </a:t>
            </a:r>
            <a:r>
              <a:rPr lang="en-US" sz="2400" dirty="0">
                <a:latin typeface="Arial" pitchFamily="34" charset="0"/>
                <a:cs typeface="Arial" pitchFamily="34" charset="0"/>
              </a:rPr>
              <a:t>a drag gets initiated, highlight the valid drop area to hint where drop is available. </a:t>
            </a:r>
          </a:p>
          <a:p>
            <a:pPr>
              <a:lnSpc>
                <a:spcPct val="100000"/>
              </a:lnSpc>
              <a:spcBef>
                <a:spcPts val="0"/>
              </a:spcBef>
              <a:spcAft>
                <a:spcPts val="1800"/>
              </a:spcAft>
            </a:pPr>
            <a:r>
              <a:rPr lang="en-US" sz="2400" dirty="0" smtClean="0">
                <a:latin typeface="Arial" pitchFamily="34" charset="0"/>
                <a:cs typeface="Arial" pitchFamily="34" charset="0"/>
              </a:rPr>
              <a:t>Provide </a:t>
            </a:r>
            <a:r>
              <a:rPr lang="en-US" sz="2400" dirty="0">
                <a:latin typeface="Arial" pitchFamily="34" charset="0"/>
                <a:cs typeface="Arial" pitchFamily="34" charset="0"/>
              </a:rPr>
              <a:t>alternate cues that drag and drop into collections as available. </a:t>
            </a: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32</a:t>
            </a:fld>
            <a:endParaRPr lang="en-IN" dirty="0"/>
          </a:p>
        </p:txBody>
      </p:sp>
    </p:spTree>
    <p:extLst>
      <p:ext uri="{BB962C8B-B14F-4D97-AF65-F5344CB8AC3E}">
        <p14:creationId xmlns:p14="http://schemas.microsoft.com/office/powerpoint/2010/main" val="39180226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422"/>
            <a:ext cx="10515600" cy="914400"/>
          </a:xfrm>
        </p:spPr>
        <p:txBody>
          <a:bodyPr/>
          <a:lstStyle/>
          <a:p>
            <a:pPr algn="ctr"/>
            <a:r>
              <a:rPr lang="en-US" dirty="0">
                <a:latin typeface="Arial" pitchFamily="34" charset="0"/>
                <a:cs typeface="Arial" pitchFamily="34" charset="0"/>
              </a:rPr>
              <a:t>Challenges of Drag and Drop </a:t>
            </a:r>
          </a:p>
        </p:txBody>
      </p:sp>
      <p:sp>
        <p:nvSpPr>
          <p:cNvPr id="3" name="Content Placeholder 2"/>
          <p:cNvSpPr>
            <a:spLocks noGrp="1"/>
          </p:cNvSpPr>
          <p:nvPr>
            <p:ph idx="1"/>
          </p:nvPr>
        </p:nvSpPr>
        <p:spPr>
          <a:xfrm>
            <a:off x="838200" y="1146412"/>
            <a:ext cx="10515600" cy="5030551"/>
          </a:xfrm>
        </p:spPr>
        <p:txBody>
          <a:bodyPr>
            <a:normAutofit/>
          </a:bodyPr>
          <a:lstStyle/>
          <a:p>
            <a:pPr marL="0" indent="0">
              <a:buNone/>
            </a:pPr>
            <a:r>
              <a:rPr lang="en-US" sz="2400" dirty="0">
                <a:latin typeface="Arial" pitchFamily="34" charset="0"/>
                <a:cs typeface="Arial" pitchFamily="34" charset="0"/>
              </a:rPr>
              <a:t>Drag and Drop is complex. </a:t>
            </a:r>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There </a:t>
            </a:r>
            <a:r>
              <a:rPr lang="en-US" sz="2400" dirty="0">
                <a:latin typeface="Arial" pitchFamily="34" charset="0"/>
                <a:cs typeface="Arial" pitchFamily="34" charset="0"/>
              </a:rPr>
              <a:t>are four broad areas where Drag and Drop may be employed: Drag and Drop Module, Drag and Drop List, Drag and Drop Object, and Drag and Drop Action. </a:t>
            </a:r>
            <a:endParaRPr lang="en-US" sz="2400" dirty="0" smtClean="0">
              <a:latin typeface="Arial" pitchFamily="34" charset="0"/>
              <a:cs typeface="Arial" pitchFamily="34" charset="0"/>
            </a:endParaRPr>
          </a:p>
          <a:p>
            <a:endParaRPr lang="en-US" sz="2400"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33</a:t>
            </a:fld>
            <a:endParaRPr lang="en-IN" dirty="0"/>
          </a:p>
        </p:txBody>
      </p:sp>
    </p:spTree>
    <p:extLst>
      <p:ext uri="{BB962C8B-B14F-4D97-AF65-F5344CB8AC3E}">
        <p14:creationId xmlns:p14="http://schemas.microsoft.com/office/powerpoint/2010/main" val="39180226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773"/>
            <a:ext cx="10515600" cy="1023583"/>
          </a:xfrm>
        </p:spPr>
        <p:txBody>
          <a:bodyPr>
            <a:normAutofit fontScale="90000"/>
          </a:bodyPr>
          <a:lstStyle/>
          <a:p>
            <a:r>
              <a:rPr lang="en-US" dirty="0">
                <a:latin typeface="Arial" pitchFamily="34" charset="0"/>
                <a:cs typeface="Arial" pitchFamily="34" charset="0"/>
              </a:rPr>
              <a:t>General Best Practices for Drag and Drop </a:t>
            </a:r>
          </a:p>
        </p:txBody>
      </p:sp>
      <p:sp>
        <p:nvSpPr>
          <p:cNvPr id="3" name="Content Placeholder 2"/>
          <p:cNvSpPr>
            <a:spLocks noGrp="1"/>
          </p:cNvSpPr>
          <p:nvPr>
            <p:ph idx="1"/>
          </p:nvPr>
        </p:nvSpPr>
        <p:spPr>
          <a:xfrm>
            <a:off x="838200" y="1187355"/>
            <a:ext cx="10515600" cy="4989608"/>
          </a:xfrm>
        </p:spPr>
        <p:txBody>
          <a:bodyPr>
            <a:noAutofit/>
          </a:bodyPr>
          <a:lstStyle/>
          <a:p>
            <a:pPr>
              <a:lnSpc>
                <a:spcPct val="100000"/>
              </a:lnSpc>
              <a:spcBef>
                <a:spcPts val="0"/>
              </a:spcBef>
              <a:spcAft>
                <a:spcPts val="1200"/>
              </a:spcAft>
            </a:pPr>
            <a:r>
              <a:rPr lang="en-US" sz="2400" dirty="0" smtClean="0">
                <a:solidFill>
                  <a:srgbClr val="FF0000"/>
                </a:solidFill>
                <a:latin typeface="Arial" pitchFamily="34" charset="0"/>
                <a:cs typeface="Arial" pitchFamily="34" charset="0"/>
              </a:rPr>
              <a:t>Keep </a:t>
            </a:r>
            <a:r>
              <a:rPr lang="en-US" sz="2400" dirty="0">
                <a:solidFill>
                  <a:srgbClr val="FF0000"/>
                </a:solidFill>
                <a:latin typeface="Arial" pitchFamily="34" charset="0"/>
                <a:cs typeface="Arial" pitchFamily="34" charset="0"/>
              </a:rPr>
              <a:t>page jitter to a minimum </a:t>
            </a:r>
            <a:r>
              <a:rPr lang="en-US" sz="2400" dirty="0">
                <a:latin typeface="Arial" pitchFamily="34" charset="0"/>
                <a:cs typeface="Arial" pitchFamily="34" charset="0"/>
              </a:rPr>
              <a:t>while dragging objects. </a:t>
            </a:r>
          </a:p>
          <a:p>
            <a:pPr>
              <a:lnSpc>
                <a:spcPct val="100000"/>
              </a:lnSpc>
              <a:spcBef>
                <a:spcPts val="0"/>
              </a:spcBef>
              <a:spcAft>
                <a:spcPts val="1200"/>
              </a:spcAft>
            </a:pPr>
            <a:r>
              <a:rPr lang="en-US" sz="2400" dirty="0" smtClean="0">
                <a:solidFill>
                  <a:srgbClr val="FF0000"/>
                </a:solidFill>
                <a:latin typeface="Arial" pitchFamily="34" charset="0"/>
                <a:cs typeface="Arial" pitchFamily="34" charset="0"/>
              </a:rPr>
              <a:t>Initiate </a:t>
            </a:r>
            <a:r>
              <a:rPr lang="en-US" sz="2400" dirty="0">
                <a:solidFill>
                  <a:srgbClr val="FF0000"/>
                </a:solidFill>
                <a:latin typeface="Arial" pitchFamily="34" charset="0"/>
                <a:cs typeface="Arial" pitchFamily="34" charset="0"/>
              </a:rPr>
              <a:t>dragging </a:t>
            </a:r>
            <a:r>
              <a:rPr lang="en-US" sz="2400" dirty="0">
                <a:latin typeface="Arial" pitchFamily="34" charset="0"/>
                <a:cs typeface="Arial" pitchFamily="34" charset="0"/>
              </a:rPr>
              <a:t>if the user presses the mouse down and </a:t>
            </a:r>
            <a:r>
              <a:rPr lang="en-US" sz="2400" dirty="0">
                <a:solidFill>
                  <a:srgbClr val="FF0000"/>
                </a:solidFill>
                <a:latin typeface="Arial" pitchFamily="34" charset="0"/>
                <a:cs typeface="Arial" pitchFamily="34" charset="0"/>
              </a:rPr>
              <a:t>moves the mouse three pixels</a:t>
            </a:r>
            <a:r>
              <a:rPr lang="en-US" sz="2400" dirty="0">
                <a:latin typeface="Arial" pitchFamily="34" charset="0"/>
                <a:cs typeface="Arial" pitchFamily="34" charset="0"/>
              </a:rPr>
              <a:t>, or if she holds the mouse down for at least half a second. </a:t>
            </a:r>
          </a:p>
          <a:p>
            <a:pPr>
              <a:lnSpc>
                <a:spcPct val="100000"/>
              </a:lnSpc>
              <a:spcBef>
                <a:spcPts val="0"/>
              </a:spcBef>
              <a:spcAft>
                <a:spcPts val="1200"/>
              </a:spcAft>
            </a:pPr>
            <a:r>
              <a:rPr lang="en-US" sz="2400" dirty="0" smtClean="0">
                <a:latin typeface="Arial" pitchFamily="34" charset="0"/>
                <a:cs typeface="Arial" pitchFamily="34" charset="0"/>
              </a:rPr>
              <a:t>Use </a:t>
            </a:r>
            <a:r>
              <a:rPr lang="en-US" sz="2400" dirty="0">
                <a:latin typeface="Arial" pitchFamily="34" charset="0"/>
                <a:cs typeface="Arial" pitchFamily="34" charset="0"/>
              </a:rPr>
              <a:t>drag and drop for performing direct actions as an alternate method to </a:t>
            </a:r>
            <a:r>
              <a:rPr lang="en-US" sz="2400" dirty="0">
                <a:solidFill>
                  <a:srgbClr val="FF0000"/>
                </a:solidFill>
                <a:latin typeface="Arial" pitchFamily="34" charset="0"/>
                <a:cs typeface="Arial" pitchFamily="34" charset="0"/>
              </a:rPr>
              <a:t>more direct mechanisms in the interface</a:t>
            </a:r>
            <a:r>
              <a:rPr lang="en-US" sz="2400" dirty="0">
                <a:latin typeface="Arial" pitchFamily="34" charset="0"/>
                <a:cs typeface="Arial" pitchFamily="34" charset="0"/>
              </a:rPr>
              <a:t>. </a:t>
            </a:r>
          </a:p>
          <a:p>
            <a:pPr>
              <a:lnSpc>
                <a:spcPct val="100000"/>
              </a:lnSpc>
              <a:spcBef>
                <a:spcPts val="0"/>
              </a:spcBef>
              <a:spcAft>
                <a:spcPts val="1200"/>
              </a:spcAft>
            </a:pPr>
            <a:r>
              <a:rPr lang="en-US" sz="2400" dirty="0" smtClean="0">
                <a:latin typeface="Arial" pitchFamily="34" charset="0"/>
                <a:cs typeface="Arial" pitchFamily="34" charset="0"/>
              </a:rPr>
              <a:t>Hint </a:t>
            </a:r>
            <a:r>
              <a:rPr lang="en-US" sz="2400" dirty="0">
                <a:latin typeface="Arial" pitchFamily="34" charset="0"/>
                <a:cs typeface="Arial" pitchFamily="34" charset="0"/>
              </a:rPr>
              <a:t>at the availability of drag and drop when using alternatives to drag and drop. </a:t>
            </a:r>
          </a:p>
          <a:p>
            <a:pPr>
              <a:lnSpc>
                <a:spcPct val="100000"/>
              </a:lnSpc>
              <a:spcBef>
                <a:spcPts val="0"/>
              </a:spcBef>
              <a:spcAft>
                <a:spcPts val="1200"/>
              </a:spcAft>
            </a:pPr>
            <a:r>
              <a:rPr lang="en-US" sz="2400" dirty="0" smtClean="0">
                <a:latin typeface="Arial" pitchFamily="34" charset="0"/>
                <a:cs typeface="Arial" pitchFamily="34" charset="0"/>
              </a:rPr>
              <a:t>Pay </a:t>
            </a:r>
            <a:r>
              <a:rPr lang="en-US" sz="2400" dirty="0">
                <a:latin typeface="Arial" pitchFamily="34" charset="0"/>
                <a:cs typeface="Arial" pitchFamily="34" charset="0"/>
              </a:rPr>
              <a:t>attention to all of the interesting moments during drag and drop. Remember, you </a:t>
            </a:r>
            <a:r>
              <a:rPr lang="en-US" sz="2400" dirty="0">
                <a:solidFill>
                  <a:srgbClr val="FF0000"/>
                </a:solidFill>
                <a:latin typeface="Arial" pitchFamily="34" charset="0"/>
                <a:cs typeface="Arial" pitchFamily="34" charset="0"/>
              </a:rPr>
              <a:t>must keep the user informed throughout the process</a:t>
            </a:r>
            <a:r>
              <a:rPr lang="en-US" sz="2400" dirty="0">
                <a:latin typeface="Arial" pitchFamily="34" charset="0"/>
                <a:cs typeface="Arial" pitchFamily="34" charset="0"/>
              </a:rPr>
              <a:t>. </a:t>
            </a:r>
          </a:p>
          <a:p>
            <a:pPr>
              <a:lnSpc>
                <a:spcPct val="100000"/>
              </a:lnSpc>
              <a:spcBef>
                <a:spcPts val="0"/>
              </a:spcBef>
              <a:spcAft>
                <a:spcPts val="1200"/>
              </a:spcAft>
            </a:pPr>
            <a:r>
              <a:rPr lang="en-US" sz="2400" dirty="0" smtClean="0">
                <a:solidFill>
                  <a:srgbClr val="FF0000"/>
                </a:solidFill>
                <a:latin typeface="Arial" pitchFamily="34" charset="0"/>
                <a:cs typeface="Arial" pitchFamily="34" charset="0"/>
              </a:rPr>
              <a:t>Use </a:t>
            </a:r>
            <a:r>
              <a:rPr lang="en-US" sz="2400" dirty="0">
                <a:solidFill>
                  <a:srgbClr val="FF0000"/>
                </a:solidFill>
                <a:latin typeface="Arial" pitchFamily="34" charset="0"/>
                <a:cs typeface="Arial" pitchFamily="34" charset="0"/>
              </a:rPr>
              <a:t>Invitations </a:t>
            </a:r>
            <a:r>
              <a:rPr lang="en-US" sz="2400" dirty="0" smtClean="0">
                <a:solidFill>
                  <a:srgbClr val="FF0000"/>
                </a:solidFill>
                <a:latin typeface="Arial" pitchFamily="34" charset="0"/>
                <a:cs typeface="Arial" pitchFamily="34" charset="0"/>
              </a:rPr>
              <a:t>to </a:t>
            </a:r>
            <a:r>
              <a:rPr lang="en-US" sz="2400" dirty="0">
                <a:solidFill>
                  <a:srgbClr val="FF0000"/>
                </a:solidFill>
                <a:latin typeface="Arial" pitchFamily="34" charset="0"/>
                <a:cs typeface="Arial" pitchFamily="34" charset="0"/>
              </a:rPr>
              <a:t>cue the user </a:t>
            </a:r>
            <a:r>
              <a:rPr lang="en-US" sz="2400" dirty="0">
                <a:latin typeface="Arial" pitchFamily="34" charset="0"/>
                <a:cs typeface="Arial" pitchFamily="34" charset="0"/>
              </a:rPr>
              <a:t>that drag and drop is available. </a:t>
            </a:r>
          </a:p>
          <a:p>
            <a:pPr>
              <a:lnSpc>
                <a:spcPct val="100000"/>
              </a:lnSpc>
              <a:spcBef>
                <a:spcPts val="0"/>
              </a:spcBef>
              <a:spcAft>
                <a:spcPts val="1200"/>
              </a:spcAft>
            </a:pPr>
            <a:endParaRPr lang="en-US" sz="2400"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34</a:t>
            </a:fld>
            <a:endParaRPr lang="en-IN" dirty="0"/>
          </a:p>
        </p:txBody>
      </p:sp>
    </p:spTree>
    <p:extLst>
      <p:ext uri="{BB962C8B-B14F-4D97-AF65-F5344CB8AC3E}">
        <p14:creationId xmlns:p14="http://schemas.microsoft.com/office/powerpoint/2010/main" val="39180226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365"/>
            <a:ext cx="10515600" cy="777922"/>
          </a:xfrm>
        </p:spPr>
        <p:txBody>
          <a:bodyPr/>
          <a:lstStyle/>
          <a:p>
            <a:pPr algn="ctr"/>
            <a:r>
              <a:rPr lang="en-US" dirty="0">
                <a:latin typeface="Arial" pitchFamily="34" charset="0"/>
                <a:cs typeface="Arial" pitchFamily="34" charset="0"/>
              </a:rPr>
              <a:t>Direct Selection </a:t>
            </a:r>
          </a:p>
        </p:txBody>
      </p:sp>
      <p:sp>
        <p:nvSpPr>
          <p:cNvPr id="3" name="Content Placeholder 2"/>
          <p:cNvSpPr>
            <a:spLocks noGrp="1"/>
          </p:cNvSpPr>
          <p:nvPr>
            <p:ph idx="1"/>
          </p:nvPr>
        </p:nvSpPr>
        <p:spPr>
          <a:xfrm>
            <a:off x="838200" y="1173707"/>
            <a:ext cx="10515600" cy="5145206"/>
          </a:xfrm>
        </p:spPr>
        <p:txBody>
          <a:bodyPr>
            <a:normAutofit/>
          </a:bodyPr>
          <a:lstStyle/>
          <a:p>
            <a:r>
              <a:rPr lang="en-US" sz="2400" dirty="0">
                <a:latin typeface="Arial" pitchFamily="34" charset="0"/>
                <a:cs typeface="Arial" pitchFamily="34" charset="0"/>
              </a:rPr>
              <a:t>Toggle Selection </a:t>
            </a:r>
          </a:p>
          <a:p>
            <a:pPr lvl="1"/>
            <a:r>
              <a:rPr lang="en-US" dirty="0">
                <a:latin typeface="Arial" pitchFamily="34" charset="0"/>
                <a:cs typeface="Arial" pitchFamily="34" charset="0"/>
              </a:rPr>
              <a:t>Checkbox or control-based selection. </a:t>
            </a:r>
          </a:p>
          <a:p>
            <a:r>
              <a:rPr lang="en-US" sz="2400" dirty="0">
                <a:latin typeface="Arial" pitchFamily="34" charset="0"/>
                <a:cs typeface="Arial" pitchFamily="34" charset="0"/>
              </a:rPr>
              <a:t>Collected Selection </a:t>
            </a:r>
          </a:p>
          <a:p>
            <a:pPr lvl="1"/>
            <a:r>
              <a:rPr lang="en-US" dirty="0">
                <a:latin typeface="Arial" pitchFamily="34" charset="0"/>
                <a:cs typeface="Arial" pitchFamily="34" charset="0"/>
              </a:rPr>
              <a:t>Selection that spans multiple pages. </a:t>
            </a:r>
          </a:p>
          <a:p>
            <a:r>
              <a:rPr lang="en-US" sz="2400" dirty="0">
                <a:latin typeface="Arial" pitchFamily="34" charset="0"/>
                <a:cs typeface="Arial" pitchFamily="34" charset="0"/>
              </a:rPr>
              <a:t>Object Selection </a:t>
            </a:r>
          </a:p>
          <a:p>
            <a:pPr lvl="1"/>
            <a:r>
              <a:rPr lang="en-US" dirty="0">
                <a:latin typeface="Arial" pitchFamily="34" charset="0"/>
                <a:cs typeface="Arial" pitchFamily="34" charset="0"/>
              </a:rPr>
              <a:t>Direct object selection. </a:t>
            </a:r>
          </a:p>
          <a:p>
            <a:r>
              <a:rPr lang="en-US" sz="2400" dirty="0">
                <a:latin typeface="Arial" pitchFamily="34" charset="0"/>
                <a:cs typeface="Arial" pitchFamily="34" charset="0"/>
              </a:rPr>
              <a:t>Hybrid Selection </a:t>
            </a:r>
          </a:p>
          <a:p>
            <a:pPr lvl="1"/>
            <a:r>
              <a:rPr lang="en-US" dirty="0">
                <a:latin typeface="Arial" pitchFamily="34" charset="0"/>
                <a:cs typeface="Arial" pitchFamily="34" charset="0"/>
              </a:rPr>
              <a:t>Combination of Toggle Selection and Object Selection </a:t>
            </a: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35</a:t>
            </a:fld>
            <a:endParaRPr lang="en-IN" dirty="0"/>
          </a:p>
        </p:txBody>
      </p:sp>
    </p:spTree>
    <p:extLst>
      <p:ext uri="{BB962C8B-B14F-4D97-AF65-F5344CB8AC3E}">
        <p14:creationId xmlns:p14="http://schemas.microsoft.com/office/powerpoint/2010/main" val="39180226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773"/>
            <a:ext cx="10515600" cy="928049"/>
          </a:xfrm>
        </p:spPr>
        <p:txBody>
          <a:bodyPr/>
          <a:lstStyle/>
          <a:p>
            <a:pPr algn="ctr"/>
            <a:r>
              <a:rPr lang="en-US" dirty="0">
                <a:latin typeface="Arial" pitchFamily="34" charset="0"/>
                <a:cs typeface="Arial" pitchFamily="34" charset="0"/>
              </a:rPr>
              <a:t>Toggle Selection </a:t>
            </a:r>
          </a:p>
        </p:txBody>
      </p:sp>
      <p:sp>
        <p:nvSpPr>
          <p:cNvPr id="3" name="Content Placeholder 2"/>
          <p:cNvSpPr>
            <a:spLocks noGrp="1"/>
          </p:cNvSpPr>
          <p:nvPr>
            <p:ph idx="1"/>
          </p:nvPr>
        </p:nvSpPr>
        <p:spPr>
          <a:xfrm>
            <a:off x="838200" y="1132764"/>
            <a:ext cx="10515600" cy="5131558"/>
          </a:xfrm>
        </p:spPr>
        <p:txBody>
          <a:bodyPr>
            <a:normAutofit/>
          </a:bodyPr>
          <a:lstStyle/>
          <a:p>
            <a:r>
              <a:rPr lang="en-US" sz="2400" dirty="0">
                <a:latin typeface="Arial" pitchFamily="34" charset="0"/>
                <a:cs typeface="Arial" pitchFamily="34" charset="0"/>
              </a:rPr>
              <a:t>The most common form of selection on the Web is Toggle Selection. </a:t>
            </a:r>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Checkboxes </a:t>
            </a:r>
            <a:r>
              <a:rPr lang="en-US" sz="2400" dirty="0">
                <a:latin typeface="Arial" pitchFamily="34" charset="0"/>
                <a:cs typeface="Arial" pitchFamily="34" charset="0"/>
              </a:rPr>
              <a:t>and toggle buttons are the familiar interface for selecting elements on most web pages. </a:t>
            </a:r>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An </a:t>
            </a:r>
            <a:r>
              <a:rPr lang="en-US" sz="2400" dirty="0">
                <a:latin typeface="Arial" pitchFamily="34" charset="0"/>
                <a:cs typeface="Arial" pitchFamily="34" charset="0"/>
              </a:rPr>
              <a:t>example of this can be </a:t>
            </a:r>
            <a:r>
              <a:rPr lang="en-US" sz="2400" dirty="0" smtClean="0">
                <a:latin typeface="Arial" pitchFamily="34" charset="0"/>
                <a:cs typeface="Arial" pitchFamily="34" charset="0"/>
              </a:rPr>
              <a:t>seen </a:t>
            </a:r>
            <a:r>
              <a:rPr lang="en-US" sz="2400" dirty="0">
                <a:latin typeface="Arial" pitchFamily="34" charset="0"/>
                <a:cs typeface="Arial" pitchFamily="34" charset="0"/>
              </a:rPr>
              <a:t>in Figure with Yahoo! Mail Classic. </a:t>
            </a:r>
            <a:endParaRPr lang="en-US" sz="2400" dirty="0" smtClean="0">
              <a:latin typeface="Arial" pitchFamily="34" charset="0"/>
              <a:cs typeface="Arial" pitchFamily="34" charset="0"/>
            </a:endParaRPr>
          </a:p>
          <a:p>
            <a:r>
              <a:rPr lang="en-US" sz="2400" i="1" dirty="0"/>
              <a:t>In Yahoo! Mail Classic a mail message can be selected by clicking on the corresponding row’s checkbox </a:t>
            </a:r>
            <a:endParaRPr lang="en-US" sz="2400"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36</a:t>
            </a:fld>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9951" y="3556520"/>
            <a:ext cx="7173351" cy="2830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82408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rial" pitchFamily="34" charset="0"/>
                <a:cs typeface="Arial" pitchFamily="34" charset="0"/>
              </a:rPr>
              <a:t>Gmail uses checkbox selection to operate on messages </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37</a:t>
            </a:fld>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887656"/>
            <a:ext cx="6410325" cy="422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0324" y="1887656"/>
            <a:ext cx="5730416" cy="3769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82408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2831"/>
            <a:ext cx="10515600" cy="1091820"/>
          </a:xfrm>
        </p:spPr>
        <p:txBody>
          <a:bodyPr/>
          <a:lstStyle/>
          <a:p>
            <a:pPr algn="ctr"/>
            <a:r>
              <a:rPr lang="en-US" dirty="0">
                <a:latin typeface="Arial" pitchFamily="34" charset="0"/>
                <a:cs typeface="Arial" pitchFamily="34" charset="0"/>
              </a:rPr>
              <a:t>Toggle Selection with checkboxes </a:t>
            </a:r>
          </a:p>
        </p:txBody>
      </p:sp>
      <p:sp>
        <p:nvSpPr>
          <p:cNvPr id="3" name="Content Placeholder 2"/>
          <p:cNvSpPr>
            <a:spLocks noGrp="1"/>
          </p:cNvSpPr>
          <p:nvPr>
            <p:ph idx="1"/>
          </p:nvPr>
        </p:nvSpPr>
        <p:spPr>
          <a:xfrm>
            <a:off x="838200" y="1310185"/>
            <a:ext cx="10515600" cy="4866778"/>
          </a:xfrm>
        </p:spPr>
        <p:txBody>
          <a:bodyPr>
            <a:normAutofit/>
          </a:bodyPr>
          <a:lstStyle/>
          <a:p>
            <a:pPr marL="0" indent="0">
              <a:buNone/>
            </a:pPr>
            <a:r>
              <a:rPr lang="en-US" sz="2400" dirty="0">
                <a:latin typeface="Arial" pitchFamily="34" charset="0"/>
                <a:cs typeface="Arial" pitchFamily="34" charset="0"/>
              </a:rPr>
              <a:t>Toggle Selection with checkboxes has some nice attributes: </a:t>
            </a:r>
          </a:p>
          <a:p>
            <a:r>
              <a:rPr lang="en-US" sz="2400" dirty="0" smtClean="0">
                <a:latin typeface="Arial" pitchFamily="34" charset="0"/>
                <a:cs typeface="Arial" pitchFamily="34" charset="0"/>
              </a:rPr>
              <a:t>Clear </a:t>
            </a:r>
            <a:r>
              <a:rPr lang="en-US" sz="2400" dirty="0">
                <a:latin typeface="Arial" pitchFamily="34" charset="0"/>
                <a:cs typeface="Arial" pitchFamily="34" charset="0"/>
              </a:rPr>
              <a:t>targeting, with no ambiguity about </a:t>
            </a:r>
            <a:r>
              <a:rPr lang="en-US" sz="2400" dirty="0" smtClean="0">
                <a:latin typeface="Arial" pitchFamily="34" charset="0"/>
                <a:cs typeface="Arial" pitchFamily="34" charset="0"/>
              </a:rPr>
              <a:t>how </a:t>
            </a:r>
            <a:r>
              <a:rPr lang="en-US" sz="2400" dirty="0">
                <a:latin typeface="Arial" pitchFamily="34" charset="0"/>
                <a:cs typeface="Arial" pitchFamily="34" charset="0"/>
              </a:rPr>
              <a:t>to select the item or deselect it. </a:t>
            </a:r>
          </a:p>
          <a:p>
            <a:r>
              <a:rPr lang="en-US" sz="2400" dirty="0" smtClean="0">
                <a:latin typeface="Arial" pitchFamily="34" charset="0"/>
                <a:cs typeface="Arial" pitchFamily="34" charset="0"/>
              </a:rPr>
              <a:t>Straightforward </a:t>
            </a:r>
            <a:r>
              <a:rPr lang="en-US" sz="2400" dirty="0">
                <a:latin typeface="Arial" pitchFamily="34" charset="0"/>
                <a:cs typeface="Arial" pitchFamily="34" charset="0"/>
              </a:rPr>
              <a:t>discontinuous selection, and no need to know about Shift or </a:t>
            </a:r>
            <a:r>
              <a:rPr lang="en-US" sz="2400" dirty="0" smtClean="0">
                <a:latin typeface="Arial" pitchFamily="34" charset="0"/>
                <a:cs typeface="Arial" pitchFamily="34" charset="0"/>
              </a:rPr>
              <a:t>Control key </a:t>
            </a:r>
            <a:r>
              <a:rPr lang="en-US" sz="2400" dirty="0">
                <a:latin typeface="Arial" pitchFamily="34" charset="0"/>
                <a:cs typeface="Arial" pitchFamily="34" charset="0"/>
              </a:rPr>
              <a:t>ways to extend a selection. Just click the checkboxes in any order, either in a continuous or discontinuous manner. </a:t>
            </a:r>
          </a:p>
          <a:p>
            <a:r>
              <a:rPr lang="en-US" sz="2400" dirty="0" smtClean="0">
                <a:latin typeface="Arial" pitchFamily="34" charset="0"/>
                <a:cs typeface="Arial" pitchFamily="34" charset="0"/>
              </a:rPr>
              <a:t>Clear </a:t>
            </a:r>
            <a:r>
              <a:rPr lang="en-US" sz="2400" dirty="0">
                <a:latin typeface="Arial" pitchFamily="34" charset="0"/>
                <a:cs typeface="Arial" pitchFamily="34" charset="0"/>
              </a:rPr>
              <a:t>indication of what has been selected. </a:t>
            </a:r>
          </a:p>
          <a:p>
            <a:endParaRPr lang="en-US" sz="2400"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38</a:t>
            </a:fld>
            <a:endParaRPr lang="en-IN" dirty="0"/>
          </a:p>
        </p:txBody>
      </p:sp>
    </p:spTree>
    <p:extLst>
      <p:ext uri="{BB962C8B-B14F-4D97-AF65-F5344CB8AC3E}">
        <p14:creationId xmlns:p14="http://schemas.microsoft.com/office/powerpoint/2010/main" val="16882408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421"/>
            <a:ext cx="10515600" cy="968991"/>
          </a:xfrm>
        </p:spPr>
        <p:txBody>
          <a:bodyPr/>
          <a:lstStyle/>
          <a:p>
            <a:pPr algn="ctr"/>
            <a:r>
              <a:rPr lang="en-US" dirty="0">
                <a:latin typeface="Arial" pitchFamily="34" charset="0"/>
                <a:cs typeface="Arial" pitchFamily="34" charset="0"/>
              </a:rPr>
              <a:t>Best Practices for Toggle Selection </a:t>
            </a:r>
          </a:p>
        </p:txBody>
      </p:sp>
      <p:sp>
        <p:nvSpPr>
          <p:cNvPr id="3" name="Content Placeholder 2"/>
          <p:cNvSpPr>
            <a:spLocks noGrp="1"/>
          </p:cNvSpPr>
          <p:nvPr>
            <p:ph idx="1"/>
          </p:nvPr>
        </p:nvSpPr>
        <p:spPr>
          <a:xfrm>
            <a:off x="838200" y="1187355"/>
            <a:ext cx="10515600" cy="4989608"/>
          </a:xfrm>
        </p:spPr>
        <p:txBody>
          <a:bodyPr>
            <a:normAutofit/>
          </a:bodyPr>
          <a:lstStyle/>
          <a:p>
            <a:r>
              <a:rPr lang="en-US" sz="2400" dirty="0" smtClean="0">
                <a:latin typeface="Arial" pitchFamily="34" charset="0"/>
                <a:cs typeface="Arial" pitchFamily="34" charset="0"/>
              </a:rPr>
              <a:t>Use </a:t>
            </a:r>
            <a:r>
              <a:rPr lang="en-US" sz="2400" dirty="0">
                <a:latin typeface="Arial" pitchFamily="34" charset="0"/>
                <a:cs typeface="Arial" pitchFamily="34" charset="0"/>
              </a:rPr>
              <a:t>Toggle Selection for selecting elements in a row. </a:t>
            </a:r>
          </a:p>
          <a:p>
            <a:r>
              <a:rPr lang="en-US" sz="2400" dirty="0" smtClean="0">
                <a:latin typeface="Arial" pitchFamily="34" charset="0"/>
                <a:cs typeface="Arial" pitchFamily="34" charset="0"/>
              </a:rPr>
              <a:t>Use </a:t>
            </a:r>
            <a:r>
              <a:rPr lang="en-US" sz="2400" dirty="0">
                <a:latin typeface="Arial" pitchFamily="34" charset="0"/>
                <a:cs typeface="Arial" pitchFamily="34" charset="0"/>
              </a:rPr>
              <a:t>Toggle Selection to make it easy to select discontinuous elements. </a:t>
            </a:r>
          </a:p>
          <a:p>
            <a:r>
              <a:rPr lang="en-US" sz="2400" dirty="0" smtClean="0">
                <a:latin typeface="Arial" pitchFamily="34" charset="0"/>
                <a:cs typeface="Arial" pitchFamily="34" charset="0"/>
              </a:rPr>
              <a:t>In </a:t>
            </a:r>
            <a:r>
              <a:rPr lang="en-US" sz="2400" dirty="0">
                <a:latin typeface="Arial" pitchFamily="34" charset="0"/>
                <a:cs typeface="Arial" pitchFamily="34" charset="0"/>
              </a:rPr>
              <a:t>a list, highlight the row in addition to the checkbox to make the selection explicit. </a:t>
            </a:r>
          </a:p>
          <a:p>
            <a:r>
              <a:rPr lang="en-US" sz="2400" dirty="0" smtClean="0">
                <a:latin typeface="Arial" pitchFamily="34" charset="0"/>
                <a:cs typeface="Arial" pitchFamily="34" charset="0"/>
              </a:rPr>
              <a:t>When </a:t>
            </a:r>
            <a:r>
              <a:rPr lang="en-US" sz="2400" dirty="0">
                <a:latin typeface="Arial" pitchFamily="34" charset="0"/>
                <a:cs typeface="Arial" pitchFamily="34" charset="0"/>
              </a:rPr>
              <a:t>moving from page to page, actions should only operate on the items selected on that page. </a:t>
            </a:r>
          </a:p>
          <a:p>
            <a:r>
              <a:rPr lang="en-US" sz="2400" dirty="0" smtClean="0">
                <a:latin typeface="Arial" pitchFamily="34" charset="0"/>
                <a:cs typeface="Arial" pitchFamily="34" charset="0"/>
              </a:rPr>
              <a:t>If </a:t>
            </a:r>
            <a:r>
              <a:rPr lang="en-US" sz="2400" dirty="0">
                <a:latin typeface="Arial" pitchFamily="34" charset="0"/>
                <a:cs typeface="Arial" pitchFamily="34" charset="0"/>
              </a:rPr>
              <a:t>offering a “select all” option, consider providing a way to select all elements across all pages. </a:t>
            </a:r>
          </a:p>
          <a:p>
            <a:r>
              <a:rPr lang="en-US" sz="2400" dirty="0" smtClean="0">
                <a:latin typeface="Arial" pitchFamily="34" charset="0"/>
                <a:cs typeface="Arial" pitchFamily="34" charset="0"/>
              </a:rPr>
              <a:t>Provide </a:t>
            </a:r>
            <a:r>
              <a:rPr lang="en-US" sz="2400" dirty="0">
                <a:latin typeface="Arial" pitchFamily="34" charset="0"/>
                <a:cs typeface="Arial" pitchFamily="34" charset="0"/>
              </a:rPr>
              <a:t>clear feedback for the number of elements selected. </a:t>
            </a:r>
          </a:p>
          <a:p>
            <a:r>
              <a:rPr lang="en-US" sz="2400" dirty="0" smtClean="0">
                <a:latin typeface="Arial" pitchFamily="34" charset="0"/>
                <a:cs typeface="Arial" pitchFamily="34" charset="0"/>
              </a:rPr>
              <a:t>If </a:t>
            </a:r>
            <a:r>
              <a:rPr lang="en-US" sz="2400" dirty="0">
                <a:latin typeface="Arial" pitchFamily="34" charset="0"/>
                <a:cs typeface="Arial" pitchFamily="34" charset="0"/>
              </a:rPr>
              <a:t>possible, disable unavailable actions when nothing is selected. If you keep the action enabled, you will need additional interface elements to signal that it can’t be completed. </a:t>
            </a:r>
          </a:p>
          <a:p>
            <a:endParaRPr lang="en-US" sz="2400"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39</a:t>
            </a:fld>
            <a:endParaRPr lang="en-IN" dirty="0"/>
          </a:p>
        </p:txBody>
      </p:sp>
    </p:spTree>
    <p:extLst>
      <p:ext uri="{BB962C8B-B14F-4D97-AF65-F5344CB8AC3E}">
        <p14:creationId xmlns:p14="http://schemas.microsoft.com/office/powerpoint/2010/main" val="16882408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EA93A9-5677-464A-94D2-8FCADE6AECBE}"/>
              </a:ext>
            </a:extLst>
          </p:cNvPr>
          <p:cNvSpPr>
            <a:spLocks noGrp="1"/>
          </p:cNvSpPr>
          <p:nvPr>
            <p:ph type="title"/>
          </p:nvPr>
        </p:nvSpPr>
        <p:spPr>
          <a:xfrm>
            <a:off x="838200" y="204717"/>
            <a:ext cx="10515600" cy="805217"/>
          </a:xfrm>
        </p:spPr>
        <p:txBody>
          <a:bodyPr>
            <a:normAutofit/>
          </a:bodyPr>
          <a:lstStyle/>
          <a:p>
            <a:pPr algn="ctr"/>
            <a:r>
              <a:rPr lang="en-US" dirty="0" smtClean="0">
                <a:latin typeface="Arial" pitchFamily="34" charset="0"/>
                <a:cs typeface="Arial" pitchFamily="34" charset="0"/>
              </a:rPr>
              <a:t>Drag </a:t>
            </a:r>
            <a:r>
              <a:rPr lang="en-US" dirty="0">
                <a:latin typeface="Arial" pitchFamily="34" charset="0"/>
                <a:cs typeface="Arial" pitchFamily="34" charset="0"/>
              </a:rPr>
              <a:t>&amp; Drop </a:t>
            </a:r>
            <a:endParaRPr lang="en-IN" dirty="0">
              <a:latin typeface="Arial" pitchFamily="34" charset="0"/>
              <a:cs typeface="Arial" pitchFamily="34" charset="0"/>
            </a:endParaRPr>
          </a:p>
        </p:txBody>
      </p:sp>
      <p:sp>
        <p:nvSpPr>
          <p:cNvPr id="3" name="Content Placeholder 2">
            <a:extLst>
              <a:ext uri="{FF2B5EF4-FFF2-40B4-BE49-F238E27FC236}">
                <a16:creationId xmlns="" xmlns:a16="http://schemas.microsoft.com/office/drawing/2014/main" id="{CD69BEB6-7D28-4645-9787-59009D90F2B5}"/>
              </a:ext>
            </a:extLst>
          </p:cNvPr>
          <p:cNvSpPr>
            <a:spLocks noGrp="1"/>
          </p:cNvSpPr>
          <p:nvPr>
            <p:ph idx="1"/>
          </p:nvPr>
        </p:nvSpPr>
        <p:spPr>
          <a:xfrm>
            <a:off x="838200" y="1023582"/>
            <a:ext cx="10515600" cy="5153381"/>
          </a:xfrm>
        </p:spPr>
        <p:txBody>
          <a:bodyPr>
            <a:noAutofit/>
          </a:bodyPr>
          <a:lstStyle/>
          <a:p>
            <a:r>
              <a:rPr lang="en-US" sz="2400" dirty="0" smtClean="0">
                <a:latin typeface="Arial" pitchFamily="34" charset="0"/>
                <a:cs typeface="Arial" pitchFamily="34" charset="0"/>
              </a:rPr>
              <a:t> </a:t>
            </a:r>
            <a:r>
              <a:rPr lang="en-US" sz="2400" dirty="0">
                <a:latin typeface="Arial" pitchFamily="34" charset="0"/>
                <a:cs typeface="Arial" pitchFamily="34" charset="0"/>
              </a:rPr>
              <a:t>Drag Hovers Over Valid Target </a:t>
            </a:r>
          </a:p>
          <a:p>
            <a:pPr lvl="1"/>
            <a:r>
              <a:rPr lang="en-US" dirty="0">
                <a:latin typeface="Arial" pitchFamily="34" charset="0"/>
                <a:cs typeface="Arial" pitchFamily="34" charset="0"/>
              </a:rPr>
              <a:t>User pauses over the valid target without dropping the object. </a:t>
            </a:r>
            <a:endParaRPr lang="en-US" dirty="0" smtClean="0">
              <a:latin typeface="Arial" pitchFamily="34" charset="0"/>
              <a:cs typeface="Arial" pitchFamily="34" charset="0"/>
            </a:endParaRPr>
          </a:p>
          <a:p>
            <a:pPr lvl="1"/>
            <a:r>
              <a:rPr lang="en-US" dirty="0" smtClean="0">
                <a:latin typeface="Arial" pitchFamily="34" charset="0"/>
                <a:cs typeface="Arial" pitchFamily="34" charset="0"/>
              </a:rPr>
              <a:t>This </a:t>
            </a:r>
            <a:r>
              <a:rPr lang="en-US" dirty="0">
                <a:latin typeface="Arial" pitchFamily="34" charset="0"/>
                <a:cs typeface="Arial" pitchFamily="34" charset="0"/>
              </a:rPr>
              <a:t>is usually when a spring loaded drop target can open up. </a:t>
            </a:r>
            <a:endParaRPr lang="en-US" dirty="0" smtClean="0">
              <a:latin typeface="Arial" pitchFamily="34" charset="0"/>
              <a:cs typeface="Arial" pitchFamily="34" charset="0"/>
            </a:endParaRPr>
          </a:p>
          <a:p>
            <a:pPr lvl="1"/>
            <a:r>
              <a:rPr lang="en-US" dirty="0" smtClean="0">
                <a:latin typeface="Arial" pitchFamily="34" charset="0"/>
                <a:cs typeface="Arial" pitchFamily="34" charset="0"/>
              </a:rPr>
              <a:t>For </a:t>
            </a:r>
            <a:r>
              <a:rPr lang="en-US" dirty="0">
                <a:latin typeface="Arial" pitchFamily="34" charset="0"/>
                <a:cs typeface="Arial" pitchFamily="34" charset="0"/>
              </a:rPr>
              <a:t>example, drag over a folder and pause, the folder opens revealing a new area to drag </a:t>
            </a:r>
            <a:r>
              <a:rPr lang="en-US" dirty="0" smtClean="0">
                <a:latin typeface="Arial" pitchFamily="34" charset="0"/>
                <a:cs typeface="Arial" pitchFamily="34" charset="0"/>
              </a:rPr>
              <a:t>into</a:t>
            </a:r>
            <a:r>
              <a:rPr lang="en-US" dirty="0">
                <a:latin typeface="Arial" pitchFamily="34" charset="0"/>
                <a:cs typeface="Arial" pitchFamily="34" charset="0"/>
              </a:rPr>
              <a:t>. </a:t>
            </a:r>
            <a:endParaRPr lang="en-US" dirty="0" smtClean="0">
              <a:latin typeface="Arial" pitchFamily="34" charset="0"/>
              <a:cs typeface="Arial" pitchFamily="34" charset="0"/>
            </a:endParaRPr>
          </a:p>
          <a:p>
            <a:r>
              <a:rPr lang="en-US" sz="2400" dirty="0" smtClean="0">
                <a:latin typeface="Arial" pitchFamily="34" charset="0"/>
                <a:cs typeface="Arial" pitchFamily="34" charset="0"/>
              </a:rPr>
              <a:t>Drag </a:t>
            </a:r>
            <a:r>
              <a:rPr lang="en-US" sz="2400" dirty="0">
                <a:latin typeface="Arial" pitchFamily="34" charset="0"/>
                <a:cs typeface="Arial" pitchFamily="34" charset="0"/>
              </a:rPr>
              <a:t>Hovers Over Invalid Target </a:t>
            </a:r>
          </a:p>
          <a:p>
            <a:pPr lvl="1"/>
            <a:r>
              <a:rPr lang="en-US" dirty="0">
                <a:latin typeface="Arial" pitchFamily="34" charset="0"/>
                <a:cs typeface="Arial" pitchFamily="34" charset="0"/>
              </a:rPr>
              <a:t>User pauses over an invalid target without dropping the object. Do you care? Will you want additional feedback as to why it is not a valid target? </a:t>
            </a:r>
          </a:p>
          <a:p>
            <a:r>
              <a:rPr lang="en-US" sz="2400" dirty="0">
                <a:latin typeface="Arial" pitchFamily="34" charset="0"/>
                <a:cs typeface="Arial" pitchFamily="34" charset="0"/>
              </a:rPr>
              <a:t>Drop Accepted </a:t>
            </a:r>
          </a:p>
          <a:p>
            <a:pPr lvl="1"/>
            <a:r>
              <a:rPr lang="en-US" dirty="0">
                <a:latin typeface="Arial" pitchFamily="34" charset="0"/>
                <a:cs typeface="Arial" pitchFamily="34" charset="0"/>
              </a:rPr>
              <a:t>Drop occurs over a valid target and drop has been accepted. </a:t>
            </a:r>
          </a:p>
          <a:p>
            <a:r>
              <a:rPr lang="en-US" sz="2400" dirty="0">
                <a:latin typeface="Arial" pitchFamily="34" charset="0"/>
                <a:cs typeface="Arial" pitchFamily="34" charset="0"/>
              </a:rPr>
              <a:t>Drop Rejected </a:t>
            </a:r>
            <a:endParaRPr lang="en-US" sz="2400" dirty="0" smtClean="0">
              <a:latin typeface="Arial" pitchFamily="34" charset="0"/>
              <a:cs typeface="Arial" pitchFamily="34" charset="0"/>
            </a:endParaRPr>
          </a:p>
          <a:p>
            <a:pPr lvl="1"/>
            <a:r>
              <a:rPr lang="en-US" dirty="0">
                <a:latin typeface="Arial" pitchFamily="34" charset="0"/>
                <a:cs typeface="Arial" pitchFamily="34" charset="0"/>
              </a:rPr>
              <a:t>Drop occurs over an invalid target and drop has been rejected. Do you zoom back the dropped object? </a:t>
            </a:r>
          </a:p>
        </p:txBody>
      </p:sp>
      <p:pic>
        <p:nvPicPr>
          <p:cNvPr id="4" name="Picture 3">
            <a:extLst>
              <a:ext uri="{FF2B5EF4-FFF2-40B4-BE49-F238E27FC236}">
                <a16:creationId xmlns="" xmlns:a16="http://schemas.microsoft.com/office/drawing/2014/main" id="{BF91B66A-E9E9-4DB4-B818-B7E98942B8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314" t="1443" r="8019" b="8872"/>
          <a:stretch/>
        </p:blipFill>
        <p:spPr>
          <a:xfrm>
            <a:off x="0" y="5727940"/>
            <a:ext cx="1054276" cy="1130059"/>
          </a:xfrm>
          <a:prstGeom prst="rect">
            <a:avLst/>
          </a:prstGeom>
        </p:spPr>
      </p:pic>
      <p:sp>
        <p:nvSpPr>
          <p:cNvPr id="5" name="Slide Number Placeholder 4">
            <a:extLst>
              <a:ext uri="{FF2B5EF4-FFF2-40B4-BE49-F238E27FC236}">
                <a16:creationId xmlns="" xmlns:a16="http://schemas.microsoft.com/office/drawing/2014/main" id="{139E8F81-82A2-41E2-A5CC-CD756585E072}"/>
              </a:ext>
            </a:extLst>
          </p:cNvPr>
          <p:cNvSpPr>
            <a:spLocks noGrp="1"/>
          </p:cNvSpPr>
          <p:nvPr>
            <p:ph type="sldNum" sz="quarter" idx="12"/>
          </p:nvPr>
        </p:nvSpPr>
        <p:spPr/>
        <p:txBody>
          <a:bodyPr/>
          <a:lstStyle/>
          <a:p>
            <a:fld id="{236A2DA2-38D1-4472-B02D-8498B342C0EB}" type="slidenum">
              <a:rPr lang="en-IN" smtClean="0"/>
              <a:pPr/>
              <a:t>4</a:t>
            </a:fld>
            <a:endParaRPr lang="en-IN" dirty="0"/>
          </a:p>
        </p:txBody>
      </p:sp>
      <p:sp>
        <p:nvSpPr>
          <p:cNvPr id="6" name="Footer Placeholder 5"/>
          <p:cNvSpPr>
            <a:spLocks noGrp="1"/>
          </p:cNvSpPr>
          <p:nvPr>
            <p:ph type="ftr" sz="quarter" idx="11"/>
          </p:nvPr>
        </p:nvSpPr>
        <p:spPr/>
        <p:txBody>
          <a:bodyPr/>
          <a:lstStyle/>
          <a:p>
            <a:r>
              <a:rPr lang="en-IN" dirty="0" smtClean="0"/>
              <a:t>Unit-V</a:t>
            </a:r>
            <a:endParaRPr lang="en-IN" dirty="0"/>
          </a:p>
        </p:txBody>
      </p:sp>
    </p:spTree>
    <p:extLst>
      <p:ext uri="{BB962C8B-B14F-4D97-AF65-F5344CB8AC3E}">
        <p14:creationId xmlns:p14="http://schemas.microsoft.com/office/powerpoint/2010/main" val="3475421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364"/>
            <a:ext cx="10515600" cy="996288"/>
          </a:xfrm>
        </p:spPr>
        <p:txBody>
          <a:bodyPr/>
          <a:lstStyle/>
          <a:p>
            <a:pPr algn="ctr"/>
            <a:r>
              <a:rPr lang="en-US" b="1" dirty="0">
                <a:latin typeface="Arial" pitchFamily="34" charset="0"/>
                <a:cs typeface="Arial" pitchFamily="34" charset="0"/>
              </a:rPr>
              <a:t>Collected Selection </a:t>
            </a:r>
            <a:endParaRPr lang="en-US" dirty="0">
              <a:latin typeface="Arial" pitchFamily="34" charset="0"/>
              <a:cs typeface="Arial" pitchFamily="34" charset="0"/>
            </a:endParaRPr>
          </a:p>
        </p:txBody>
      </p:sp>
      <p:sp>
        <p:nvSpPr>
          <p:cNvPr id="3" name="Content Placeholder 2"/>
          <p:cNvSpPr>
            <a:spLocks noGrp="1"/>
          </p:cNvSpPr>
          <p:nvPr>
            <p:ph idx="1"/>
          </p:nvPr>
        </p:nvSpPr>
        <p:spPr>
          <a:xfrm>
            <a:off x="838200" y="1269242"/>
            <a:ext cx="10515600" cy="4907721"/>
          </a:xfrm>
        </p:spPr>
        <p:txBody>
          <a:bodyPr>
            <a:normAutofit/>
          </a:bodyPr>
          <a:lstStyle/>
          <a:p>
            <a:pPr>
              <a:lnSpc>
                <a:spcPct val="100000"/>
              </a:lnSpc>
              <a:spcBef>
                <a:spcPts val="0"/>
              </a:spcBef>
              <a:spcAft>
                <a:spcPts val="1800"/>
              </a:spcAft>
            </a:pPr>
            <a:r>
              <a:rPr lang="en-US" sz="2400" dirty="0">
                <a:latin typeface="Arial" pitchFamily="34" charset="0"/>
                <a:cs typeface="Arial" pitchFamily="34" charset="0"/>
              </a:rPr>
              <a:t>Toggle Selection is great for showing a list of items on a single page. </a:t>
            </a:r>
            <a:endParaRPr lang="en-US" sz="2400" dirty="0" smtClean="0">
              <a:latin typeface="Arial" pitchFamily="34" charset="0"/>
              <a:cs typeface="Arial" pitchFamily="34" charset="0"/>
            </a:endParaRPr>
          </a:p>
          <a:p>
            <a:pPr>
              <a:lnSpc>
                <a:spcPct val="100000"/>
              </a:lnSpc>
              <a:spcBef>
                <a:spcPts val="0"/>
              </a:spcBef>
              <a:spcAft>
                <a:spcPts val="1800"/>
              </a:spcAft>
            </a:pPr>
            <a:r>
              <a:rPr lang="en-US" sz="2400" dirty="0" smtClean="0">
                <a:latin typeface="Arial" pitchFamily="34" charset="0"/>
                <a:cs typeface="Arial" pitchFamily="34" charset="0"/>
              </a:rPr>
              <a:t>But </a:t>
            </a:r>
            <a:r>
              <a:rPr lang="en-US" sz="2400" dirty="0">
                <a:latin typeface="Arial" pitchFamily="34" charset="0"/>
                <a:cs typeface="Arial" pitchFamily="34" charset="0"/>
              </a:rPr>
              <a:t>what happens if you want to collect selected items across multiple pages? Collected Selection is a pattern for keeping track of selection as it spans multiple pages</a:t>
            </a:r>
            <a:r>
              <a:rPr lang="en-US" sz="2400" dirty="0" smtClean="0">
                <a:latin typeface="Arial" pitchFamily="34" charset="0"/>
                <a:cs typeface="Arial" pitchFamily="34" charset="0"/>
              </a:rPr>
              <a:t>.</a:t>
            </a:r>
          </a:p>
          <a:p>
            <a:pPr>
              <a:lnSpc>
                <a:spcPct val="100000"/>
              </a:lnSpc>
              <a:spcBef>
                <a:spcPts val="0"/>
              </a:spcBef>
              <a:spcAft>
                <a:spcPts val="1800"/>
              </a:spcAft>
            </a:pPr>
            <a:r>
              <a:rPr lang="en-US" sz="2400" dirty="0" smtClean="0">
                <a:latin typeface="Arial" pitchFamily="34" charset="0"/>
                <a:cs typeface="Arial" pitchFamily="34" charset="0"/>
              </a:rPr>
              <a:t>In </a:t>
            </a:r>
            <a:r>
              <a:rPr lang="en-US" sz="2400" dirty="0">
                <a:latin typeface="Arial" pitchFamily="34" charset="0"/>
                <a:cs typeface="Arial" pitchFamily="34" charset="0"/>
              </a:rPr>
              <a:t>Gmail, you can select items as you move from page to page. The selections are remembered for each page. </a:t>
            </a:r>
            <a:endParaRPr lang="en-US" sz="2400" dirty="0" smtClean="0">
              <a:latin typeface="Arial" pitchFamily="34" charset="0"/>
              <a:cs typeface="Arial" pitchFamily="34" charset="0"/>
            </a:endParaRPr>
          </a:p>
          <a:p>
            <a:pPr>
              <a:lnSpc>
                <a:spcPct val="100000"/>
              </a:lnSpc>
              <a:spcBef>
                <a:spcPts val="0"/>
              </a:spcBef>
              <a:spcAft>
                <a:spcPts val="1800"/>
              </a:spcAft>
            </a:pPr>
            <a:r>
              <a:rPr lang="en-US" sz="2400" dirty="0" smtClean="0">
                <a:latin typeface="Arial" pitchFamily="34" charset="0"/>
                <a:cs typeface="Arial" pitchFamily="34" charset="0"/>
              </a:rPr>
              <a:t>If </a:t>
            </a:r>
            <a:r>
              <a:rPr lang="en-US" sz="2400" dirty="0">
                <a:latin typeface="Arial" pitchFamily="34" charset="0"/>
                <a:cs typeface="Arial" pitchFamily="34" charset="0"/>
              </a:rPr>
              <a:t>you select two items on page one, then move to page two and select three items, there are only three items selected. </a:t>
            </a: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40</a:t>
            </a:fld>
            <a:endParaRPr lang="en-IN" dirty="0"/>
          </a:p>
        </p:txBody>
      </p:sp>
    </p:spTree>
    <p:extLst>
      <p:ext uri="{BB962C8B-B14F-4D97-AF65-F5344CB8AC3E}">
        <p14:creationId xmlns:p14="http://schemas.microsoft.com/office/powerpoint/2010/main" val="16882408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endParaRPr lang="en-US" sz="2400" dirty="0" smtClean="0">
              <a:latin typeface="Arial" pitchFamily="34" charset="0"/>
              <a:cs typeface="Arial" pitchFamily="34" charset="0"/>
            </a:endParaRPr>
          </a:p>
          <a:p>
            <a:endParaRPr lang="en-US" sz="2400" dirty="0">
              <a:latin typeface="Arial" pitchFamily="34" charset="0"/>
              <a:cs typeface="Arial" pitchFamily="34" charset="0"/>
            </a:endParaRPr>
          </a:p>
          <a:p>
            <a:endParaRPr lang="en-US" sz="2400" dirty="0" smtClean="0">
              <a:latin typeface="Arial" pitchFamily="34" charset="0"/>
              <a:cs typeface="Arial" pitchFamily="34" charset="0"/>
            </a:endParaRPr>
          </a:p>
          <a:p>
            <a:endParaRPr lang="en-US" sz="2400" dirty="0">
              <a:latin typeface="Arial" pitchFamily="34" charset="0"/>
              <a:cs typeface="Arial" pitchFamily="34" charset="0"/>
            </a:endParaRPr>
          </a:p>
          <a:p>
            <a:endParaRPr lang="en-US" sz="2400" dirty="0" smtClean="0">
              <a:latin typeface="Arial" pitchFamily="34" charset="0"/>
              <a:cs typeface="Arial" pitchFamily="34" charset="0"/>
            </a:endParaRPr>
          </a:p>
          <a:p>
            <a:endParaRPr lang="en-US" sz="2400" dirty="0">
              <a:latin typeface="Arial" pitchFamily="34" charset="0"/>
              <a:cs typeface="Arial" pitchFamily="34" charset="0"/>
            </a:endParaRPr>
          </a:p>
          <a:p>
            <a:r>
              <a:rPr lang="en-US" sz="2400" dirty="0">
                <a:latin typeface="Arial" pitchFamily="34" charset="0"/>
                <a:cs typeface="Arial" pitchFamily="34" charset="0"/>
              </a:rPr>
              <a:t>Gmail provides a way to select all items across all pages, allowing the user to delete all items in a folder without having to delete all items on each page individually </a:t>
            </a: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41</a:t>
            </a:fld>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013" y="414561"/>
            <a:ext cx="11768920" cy="301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13" y="3717690"/>
            <a:ext cx="12000933" cy="783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82408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0344"/>
          </a:xfrm>
        </p:spPr>
        <p:txBody>
          <a:bodyPr/>
          <a:lstStyle/>
          <a:p>
            <a:pPr algn="ctr"/>
            <a:r>
              <a:rPr lang="en-US" dirty="0">
                <a:latin typeface="Arial" pitchFamily="34" charset="0"/>
                <a:cs typeface="Arial" pitchFamily="34" charset="0"/>
              </a:rPr>
              <a:t>Best Practices for Collected Selection </a:t>
            </a:r>
          </a:p>
        </p:txBody>
      </p:sp>
      <p:sp>
        <p:nvSpPr>
          <p:cNvPr id="3" name="Content Placeholder 2"/>
          <p:cNvSpPr>
            <a:spLocks noGrp="1"/>
          </p:cNvSpPr>
          <p:nvPr>
            <p:ph idx="1"/>
          </p:nvPr>
        </p:nvSpPr>
        <p:spPr>
          <a:xfrm>
            <a:off x="838200" y="1337481"/>
            <a:ext cx="10515600" cy="4839482"/>
          </a:xfrm>
        </p:spPr>
        <p:txBody>
          <a:bodyPr>
            <a:normAutofit/>
          </a:bodyPr>
          <a:lstStyle/>
          <a:p>
            <a:pPr>
              <a:lnSpc>
                <a:spcPct val="100000"/>
              </a:lnSpc>
              <a:spcBef>
                <a:spcPts val="0"/>
              </a:spcBef>
              <a:spcAft>
                <a:spcPts val="1800"/>
              </a:spcAft>
            </a:pPr>
            <a:r>
              <a:rPr lang="en-US" sz="2400" dirty="0" smtClean="0">
                <a:latin typeface="Arial" pitchFamily="34" charset="0"/>
                <a:cs typeface="Arial" pitchFamily="34" charset="0"/>
              </a:rPr>
              <a:t>If </a:t>
            </a:r>
            <a:r>
              <a:rPr lang="en-US" sz="2400" dirty="0">
                <a:latin typeface="Arial" pitchFamily="34" charset="0"/>
                <a:cs typeface="Arial" pitchFamily="34" charset="0"/>
              </a:rPr>
              <a:t>you allow selection across page boundaries</a:t>
            </a:r>
            <a:r>
              <a:rPr lang="en-US" sz="2400" dirty="0">
                <a:solidFill>
                  <a:srgbClr val="FF0000"/>
                </a:solidFill>
                <a:latin typeface="Arial" pitchFamily="34" charset="0"/>
                <a:cs typeface="Arial" pitchFamily="34" charset="0"/>
              </a:rPr>
              <a:t>, accumulate the selected items (from each page) into a separate area</a:t>
            </a:r>
            <a:r>
              <a:rPr lang="en-US" sz="2400" dirty="0">
                <a:latin typeface="Arial" pitchFamily="34" charset="0"/>
                <a:cs typeface="Arial" pitchFamily="34" charset="0"/>
              </a:rPr>
              <a:t>. This makes the selection explicit even when moving from page to page. </a:t>
            </a:r>
          </a:p>
          <a:p>
            <a:pPr>
              <a:lnSpc>
                <a:spcPct val="100000"/>
              </a:lnSpc>
              <a:spcBef>
                <a:spcPts val="0"/>
              </a:spcBef>
              <a:spcAft>
                <a:spcPts val="1800"/>
              </a:spcAft>
            </a:pPr>
            <a:r>
              <a:rPr lang="en-US" sz="2400" dirty="0" smtClean="0">
                <a:latin typeface="Arial" pitchFamily="34" charset="0"/>
                <a:cs typeface="Arial" pitchFamily="34" charset="0"/>
              </a:rPr>
              <a:t>Use </a:t>
            </a:r>
            <a:r>
              <a:rPr lang="en-US" sz="2400" dirty="0">
                <a:latin typeface="Arial" pitchFamily="34" charset="0"/>
                <a:cs typeface="Arial" pitchFamily="34" charset="0"/>
              </a:rPr>
              <a:t>Collected </a:t>
            </a:r>
            <a:r>
              <a:rPr lang="en-US" sz="2400" dirty="0">
                <a:solidFill>
                  <a:srgbClr val="FF0000"/>
                </a:solidFill>
                <a:latin typeface="Arial" pitchFamily="34" charset="0"/>
                <a:cs typeface="Arial" pitchFamily="34" charset="0"/>
              </a:rPr>
              <a:t>Selection to blend Toggle Selection and Object Selection in the same interface. </a:t>
            </a:r>
          </a:p>
          <a:p>
            <a:pPr>
              <a:lnSpc>
                <a:spcPct val="100000"/>
              </a:lnSpc>
              <a:spcBef>
                <a:spcPts val="0"/>
              </a:spcBef>
              <a:spcAft>
                <a:spcPts val="1800"/>
              </a:spcAft>
            </a:pPr>
            <a:r>
              <a:rPr lang="en-US" sz="2400" dirty="0" smtClean="0">
                <a:solidFill>
                  <a:srgbClr val="FF0000"/>
                </a:solidFill>
                <a:latin typeface="Arial" pitchFamily="34" charset="0"/>
                <a:cs typeface="Arial" pitchFamily="34" charset="0"/>
              </a:rPr>
              <a:t>Watch </a:t>
            </a:r>
            <a:r>
              <a:rPr lang="en-US" sz="2400" dirty="0">
                <a:solidFill>
                  <a:srgbClr val="FF0000"/>
                </a:solidFill>
                <a:latin typeface="Arial" pitchFamily="34" charset="0"/>
                <a:cs typeface="Arial" pitchFamily="34" charset="0"/>
              </a:rPr>
              <a:t>out for ambiguity between items selected with Collected Selection </a:t>
            </a:r>
            <a:r>
              <a:rPr lang="en-US" sz="2400" dirty="0">
                <a:latin typeface="Arial" pitchFamily="34" charset="0"/>
                <a:cs typeface="Arial" pitchFamily="34" charset="0"/>
              </a:rPr>
              <a:t>and any items or </a:t>
            </a:r>
            <a:r>
              <a:rPr lang="en-US" sz="2400" dirty="0" smtClean="0">
                <a:latin typeface="Arial" pitchFamily="34" charset="0"/>
                <a:cs typeface="Arial" pitchFamily="34" charset="0"/>
              </a:rPr>
              <a:t>objects </a:t>
            </a:r>
            <a:r>
              <a:rPr lang="en-US" sz="2400" dirty="0">
                <a:latin typeface="Arial" pitchFamily="34" charset="0"/>
                <a:cs typeface="Arial" pitchFamily="34" charset="0"/>
              </a:rPr>
              <a:t>that can be normally selected on the page. </a:t>
            </a:r>
          </a:p>
          <a:p>
            <a:pPr>
              <a:lnSpc>
                <a:spcPct val="100000"/>
              </a:lnSpc>
              <a:spcBef>
                <a:spcPts val="0"/>
              </a:spcBef>
              <a:spcAft>
                <a:spcPts val="1800"/>
              </a:spcAft>
            </a:pPr>
            <a:endParaRPr lang="en-US" sz="2400"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42</a:t>
            </a:fld>
            <a:endParaRPr lang="en-IN" dirty="0"/>
          </a:p>
        </p:txBody>
      </p:sp>
    </p:spTree>
    <p:extLst>
      <p:ext uri="{BB962C8B-B14F-4D97-AF65-F5344CB8AC3E}">
        <p14:creationId xmlns:p14="http://schemas.microsoft.com/office/powerpoint/2010/main" val="16882408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2831"/>
            <a:ext cx="10515600" cy="818865"/>
          </a:xfrm>
        </p:spPr>
        <p:txBody>
          <a:bodyPr/>
          <a:lstStyle/>
          <a:p>
            <a:pPr algn="ctr"/>
            <a:r>
              <a:rPr lang="en-US" dirty="0">
                <a:latin typeface="Arial" pitchFamily="34" charset="0"/>
                <a:cs typeface="Arial" pitchFamily="34" charset="0"/>
              </a:rPr>
              <a:t>Object Selection </a:t>
            </a:r>
          </a:p>
        </p:txBody>
      </p:sp>
      <p:sp>
        <p:nvSpPr>
          <p:cNvPr id="3" name="Content Placeholder 2"/>
          <p:cNvSpPr>
            <a:spLocks noGrp="1"/>
          </p:cNvSpPr>
          <p:nvPr>
            <p:ph idx="1"/>
          </p:nvPr>
        </p:nvSpPr>
        <p:spPr>
          <a:xfrm>
            <a:off x="838200" y="1064525"/>
            <a:ext cx="10515600" cy="5112438"/>
          </a:xfrm>
        </p:spPr>
        <p:txBody>
          <a:bodyPr>
            <a:normAutofit/>
          </a:bodyPr>
          <a:lstStyle/>
          <a:p>
            <a:r>
              <a:rPr lang="en-US" sz="2400" dirty="0">
                <a:latin typeface="Arial" pitchFamily="34" charset="0"/>
                <a:cs typeface="Arial" pitchFamily="34" charset="0"/>
              </a:rPr>
              <a:t>Toggle Selection is the most common type of selection on the Web</a:t>
            </a:r>
            <a:r>
              <a:rPr lang="en-US" sz="2400" dirty="0" smtClean="0">
                <a:latin typeface="Arial" pitchFamily="34" charset="0"/>
                <a:cs typeface="Arial" pitchFamily="34" charset="0"/>
              </a:rPr>
              <a:t>.</a:t>
            </a:r>
          </a:p>
          <a:p>
            <a:r>
              <a:rPr lang="en-US" sz="2400" dirty="0" smtClean="0">
                <a:latin typeface="Arial" pitchFamily="34" charset="0"/>
                <a:cs typeface="Arial" pitchFamily="34" charset="0"/>
              </a:rPr>
              <a:t>The </a:t>
            </a:r>
            <a:r>
              <a:rPr lang="en-US" sz="2400" dirty="0">
                <a:latin typeface="Arial" pitchFamily="34" charset="0"/>
                <a:cs typeface="Arial" pitchFamily="34" charset="0"/>
              </a:rPr>
              <a:t>other type of selection, Object Selection, is when selection is made directly on objects within the interface. </a:t>
            </a: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43</a:t>
            </a:fld>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0496" y="2317513"/>
            <a:ext cx="6330500" cy="4148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82408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a:t>Laszlo WebTop Mail uses highlighting </a:t>
            </a:r>
            <a:r>
              <a:rPr lang="en-US" dirty="0" smtClean="0"/>
              <a:t>to </a:t>
            </a:r>
            <a:r>
              <a:rPr lang="en-US" dirty="0"/>
              <a:t>indicate row selection </a:t>
            </a: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44</a:t>
            </a:fld>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404" y="1942887"/>
            <a:ext cx="10317002" cy="3420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82408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9307"/>
            <a:ext cx="10515600" cy="1023583"/>
          </a:xfrm>
        </p:spPr>
        <p:txBody>
          <a:bodyPr/>
          <a:lstStyle/>
          <a:p>
            <a:pPr algn="ctr"/>
            <a:r>
              <a:rPr lang="en-US" dirty="0">
                <a:latin typeface="Arial" pitchFamily="34" charset="0"/>
                <a:cs typeface="Arial" pitchFamily="34" charset="0"/>
              </a:rPr>
              <a:t>Best Practices for Object Selection </a:t>
            </a:r>
          </a:p>
        </p:txBody>
      </p:sp>
      <p:sp>
        <p:nvSpPr>
          <p:cNvPr id="3" name="Content Placeholder 2"/>
          <p:cNvSpPr>
            <a:spLocks noGrp="1"/>
          </p:cNvSpPr>
          <p:nvPr>
            <p:ph idx="1"/>
          </p:nvPr>
        </p:nvSpPr>
        <p:spPr>
          <a:xfrm>
            <a:off x="838200" y="1296537"/>
            <a:ext cx="10515600" cy="4880426"/>
          </a:xfrm>
        </p:spPr>
        <p:txBody>
          <a:bodyPr>
            <a:normAutofit/>
          </a:bodyPr>
          <a:lstStyle/>
          <a:p>
            <a:pPr marL="0" indent="0">
              <a:spcBef>
                <a:spcPts val="0"/>
              </a:spcBef>
              <a:spcAft>
                <a:spcPts val="1800"/>
              </a:spcAft>
              <a:buNone/>
            </a:pPr>
            <a:r>
              <a:rPr lang="en-US" sz="2400" dirty="0">
                <a:latin typeface="Arial" pitchFamily="34" charset="0"/>
                <a:cs typeface="Arial" pitchFamily="34" charset="0"/>
              </a:rPr>
              <a:t>Best Practices for Object Selection </a:t>
            </a:r>
          </a:p>
          <a:p>
            <a:pPr>
              <a:spcBef>
                <a:spcPts val="0"/>
              </a:spcBef>
              <a:spcAft>
                <a:spcPts val="1800"/>
              </a:spcAft>
            </a:pPr>
            <a:r>
              <a:rPr lang="en-US" sz="2400" dirty="0" smtClean="0">
                <a:latin typeface="Arial" pitchFamily="34" charset="0"/>
                <a:cs typeface="Arial" pitchFamily="34" charset="0"/>
              </a:rPr>
              <a:t>Use </a:t>
            </a:r>
            <a:r>
              <a:rPr lang="en-US" sz="2400" dirty="0">
                <a:latin typeface="Arial" pitchFamily="34" charset="0"/>
                <a:cs typeface="Arial" pitchFamily="34" charset="0"/>
              </a:rPr>
              <a:t>Object Selection when selectable elements can be dragged. </a:t>
            </a:r>
          </a:p>
          <a:p>
            <a:pPr>
              <a:spcBef>
                <a:spcPts val="0"/>
              </a:spcBef>
              <a:spcAft>
                <a:spcPts val="1800"/>
              </a:spcAft>
            </a:pPr>
            <a:r>
              <a:rPr lang="en-US" sz="2400" dirty="0" smtClean="0">
                <a:latin typeface="Arial" pitchFamily="34" charset="0"/>
                <a:cs typeface="Arial" pitchFamily="34" charset="0"/>
              </a:rPr>
              <a:t>Use </a:t>
            </a:r>
            <a:r>
              <a:rPr lang="en-US" sz="2400" dirty="0">
                <a:latin typeface="Arial" pitchFamily="34" charset="0"/>
                <a:cs typeface="Arial" pitchFamily="34" charset="0"/>
              </a:rPr>
              <a:t>Object Selection when the application will simulate desktop style interactions. </a:t>
            </a:r>
          </a:p>
          <a:p>
            <a:pPr>
              <a:spcBef>
                <a:spcPts val="0"/>
              </a:spcBef>
              <a:spcAft>
                <a:spcPts val="1800"/>
              </a:spcAft>
            </a:pPr>
            <a:r>
              <a:rPr lang="en-US" sz="2400" dirty="0" smtClean="0">
                <a:latin typeface="Arial" pitchFamily="34" charset="0"/>
                <a:cs typeface="Arial" pitchFamily="34" charset="0"/>
              </a:rPr>
              <a:t>Allow </a:t>
            </a:r>
            <a:r>
              <a:rPr lang="en-US" sz="2400" dirty="0">
                <a:latin typeface="Arial" pitchFamily="34" charset="0"/>
                <a:cs typeface="Arial" pitchFamily="34" charset="0"/>
              </a:rPr>
              <a:t>standard modifier key extensions (Shift to extend selection; Ctrl for discontinuous selection). </a:t>
            </a:r>
          </a:p>
          <a:p>
            <a:pPr>
              <a:spcBef>
                <a:spcPts val="0"/>
              </a:spcBef>
              <a:spcAft>
                <a:spcPts val="1800"/>
              </a:spcAft>
            </a:pPr>
            <a:r>
              <a:rPr lang="en-US" sz="2400" dirty="0" smtClean="0">
                <a:latin typeface="Arial" pitchFamily="34" charset="0"/>
                <a:cs typeface="Arial" pitchFamily="34" charset="0"/>
              </a:rPr>
              <a:t>If </a:t>
            </a:r>
            <a:r>
              <a:rPr lang="en-US" sz="2400" dirty="0">
                <a:latin typeface="Arial" pitchFamily="34" charset="0"/>
                <a:cs typeface="Arial" pitchFamily="34" charset="0"/>
              </a:rPr>
              <a:t>possible, degrade Object Selection to Toggle Selection when browser capabilities are limited. </a:t>
            </a: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45</a:t>
            </a:fld>
            <a:endParaRPr lang="en-IN" dirty="0"/>
          </a:p>
        </p:txBody>
      </p:sp>
    </p:spTree>
    <p:extLst>
      <p:ext uri="{BB962C8B-B14F-4D97-AF65-F5344CB8AC3E}">
        <p14:creationId xmlns:p14="http://schemas.microsoft.com/office/powerpoint/2010/main" val="16882408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9183"/>
            <a:ext cx="10515600" cy="955342"/>
          </a:xfrm>
        </p:spPr>
        <p:txBody>
          <a:bodyPr/>
          <a:lstStyle/>
          <a:p>
            <a:pPr algn="ctr"/>
            <a:r>
              <a:rPr lang="en-US" dirty="0">
                <a:latin typeface="Arial" pitchFamily="34" charset="0"/>
                <a:cs typeface="Arial" pitchFamily="34" charset="0"/>
              </a:rPr>
              <a:t>Hybrid Selection </a:t>
            </a:r>
          </a:p>
        </p:txBody>
      </p:sp>
      <p:sp>
        <p:nvSpPr>
          <p:cNvPr id="3" name="Content Placeholder 2"/>
          <p:cNvSpPr>
            <a:spLocks noGrp="1"/>
          </p:cNvSpPr>
          <p:nvPr>
            <p:ph idx="1"/>
          </p:nvPr>
        </p:nvSpPr>
        <p:spPr>
          <a:xfrm>
            <a:off x="838200" y="1023582"/>
            <a:ext cx="10515600" cy="5153381"/>
          </a:xfrm>
        </p:spPr>
        <p:txBody>
          <a:bodyPr/>
          <a:lstStyle/>
          <a:p>
            <a:r>
              <a:rPr lang="en-US" dirty="0"/>
              <a:t>Mixing Toggle Selection and Object Selection in the same interface can lead to a confusing interface. </a:t>
            </a:r>
            <a:endParaRPr lang="en-US" dirty="0" smtClean="0"/>
          </a:p>
          <a:p>
            <a:r>
              <a:rPr lang="en-US" dirty="0" smtClean="0"/>
              <a:t>Referring </a:t>
            </a:r>
            <a:r>
              <a:rPr lang="en-US" dirty="0"/>
              <a:t>back to Yahoo! Bookmarks, you’ll see an odd situation arise during drag and </a:t>
            </a:r>
            <a:r>
              <a:rPr lang="en-US" dirty="0" smtClean="0"/>
              <a:t>drop.</a:t>
            </a:r>
          </a:p>
          <a:p>
            <a:endParaRPr lang="en-US" dirty="0"/>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46</a:t>
            </a:fld>
            <a:endParaRPr lang="en-IN"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692" y="3111620"/>
            <a:ext cx="11470436" cy="2443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82408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rial" pitchFamily="34" charset="0"/>
                <a:cs typeface="Arial" pitchFamily="34" charset="0"/>
              </a:rPr>
              <a:t>Hybrid Selection </a:t>
            </a:r>
            <a:endParaRPr lang="en-US" dirty="0"/>
          </a:p>
        </p:txBody>
      </p:sp>
      <p:sp>
        <p:nvSpPr>
          <p:cNvPr id="3" name="Content Placeholder 2"/>
          <p:cNvSpPr>
            <a:spLocks noGrp="1"/>
          </p:cNvSpPr>
          <p:nvPr>
            <p:ph idx="1"/>
          </p:nvPr>
        </p:nvSpPr>
        <p:spPr/>
        <p:txBody>
          <a:bodyPr>
            <a:normAutofit/>
          </a:bodyPr>
          <a:lstStyle/>
          <a:p>
            <a:r>
              <a:rPr lang="en-US" sz="2400" dirty="0" smtClean="0">
                <a:latin typeface="Arial" pitchFamily="34" charset="0"/>
                <a:cs typeface="Arial" pitchFamily="34" charset="0"/>
              </a:rPr>
              <a:t>Toggle </a:t>
            </a:r>
            <a:r>
              <a:rPr lang="en-US" sz="2400" dirty="0">
                <a:latin typeface="Arial" pitchFamily="34" charset="0"/>
                <a:cs typeface="Arial" pitchFamily="34" charset="0"/>
              </a:rPr>
              <a:t>Selection is used for selecting bookmarks for editing, deleting, etc. </a:t>
            </a:r>
          </a:p>
          <a:p>
            <a:r>
              <a:rPr lang="en-US" sz="2400" dirty="0" smtClean="0">
                <a:latin typeface="Arial" pitchFamily="34" charset="0"/>
                <a:cs typeface="Arial" pitchFamily="34" charset="0"/>
              </a:rPr>
              <a:t>Object </a:t>
            </a:r>
            <a:r>
              <a:rPr lang="en-US" sz="2400" dirty="0">
                <a:latin typeface="Arial" pitchFamily="34" charset="0"/>
                <a:cs typeface="Arial" pitchFamily="34" charset="0"/>
              </a:rPr>
              <a:t>Selection is used for initiating a drag drop. </a:t>
            </a:r>
          </a:p>
          <a:p>
            <a:r>
              <a:rPr lang="en-US" sz="2400" dirty="0" smtClean="0">
                <a:latin typeface="Arial" pitchFamily="34" charset="0"/>
                <a:cs typeface="Arial" pitchFamily="34" charset="0"/>
              </a:rPr>
              <a:t>Mouse </a:t>
            </a:r>
            <a:r>
              <a:rPr lang="en-US" sz="2400" dirty="0">
                <a:latin typeface="Arial" pitchFamily="34" charset="0"/>
                <a:cs typeface="Arial" pitchFamily="34" charset="0"/>
              </a:rPr>
              <a:t>click is used to open the bookmark on a separate page. </a:t>
            </a: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47</a:t>
            </a:fld>
            <a:endParaRPr lang="en-IN" dirty="0"/>
          </a:p>
        </p:txBody>
      </p:sp>
    </p:spTree>
    <p:extLst>
      <p:ext uri="{BB962C8B-B14F-4D97-AF65-F5344CB8AC3E}">
        <p14:creationId xmlns:p14="http://schemas.microsoft.com/office/powerpoint/2010/main" val="16882408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0126"/>
            <a:ext cx="10515600" cy="941696"/>
          </a:xfrm>
        </p:spPr>
        <p:txBody>
          <a:bodyPr/>
          <a:lstStyle/>
          <a:p>
            <a:pPr algn="ctr"/>
            <a:r>
              <a:rPr lang="en-US" dirty="0">
                <a:latin typeface="Arial" pitchFamily="34" charset="0"/>
                <a:cs typeface="Arial" pitchFamily="34" charset="0"/>
              </a:rPr>
              <a:t>Blending two models </a:t>
            </a:r>
          </a:p>
        </p:txBody>
      </p:sp>
      <p:sp>
        <p:nvSpPr>
          <p:cNvPr id="3" name="Content Placeholder 2"/>
          <p:cNvSpPr>
            <a:spLocks noGrp="1"/>
          </p:cNvSpPr>
          <p:nvPr>
            <p:ph idx="1"/>
          </p:nvPr>
        </p:nvSpPr>
        <p:spPr>
          <a:xfrm>
            <a:off x="838200" y="1160060"/>
            <a:ext cx="10515600" cy="5016903"/>
          </a:xfrm>
        </p:spPr>
        <p:txBody>
          <a:bodyPr>
            <a:normAutofit/>
          </a:bodyPr>
          <a:lstStyle/>
          <a:p>
            <a:r>
              <a:rPr lang="en-US" sz="2400" dirty="0">
                <a:latin typeface="Arial" pitchFamily="34" charset="0"/>
                <a:cs typeface="Arial" pitchFamily="34" charset="0"/>
              </a:rPr>
              <a:t>Yahoo! Mail originally started with the Toggle Selection model (Figure ). </a:t>
            </a:r>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When </a:t>
            </a:r>
            <a:r>
              <a:rPr lang="en-US" sz="2400" dirty="0">
                <a:latin typeface="Arial" pitchFamily="34" charset="0"/>
                <a:cs typeface="Arial" pitchFamily="34" charset="0"/>
              </a:rPr>
              <a:t>the new Yahoo! Mail Beta was released, it used Object Selection exclusively (Figure). </a:t>
            </a:r>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But </a:t>
            </a:r>
            <a:r>
              <a:rPr lang="en-US" sz="2400" dirty="0">
                <a:latin typeface="Arial" pitchFamily="34" charset="0"/>
                <a:cs typeface="Arial" pitchFamily="34" charset="0"/>
              </a:rPr>
              <a:t>since there are advantages to both approaches, the most recent version of Yahoo! Mail incorporates both approaches in a Hybrid Selection (Figure ). </a:t>
            </a: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48</a:t>
            </a:fld>
            <a:endParaRPr lang="en-I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919" y="3525033"/>
            <a:ext cx="10266314" cy="3099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82408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2012"/>
            <a:ext cx="10515600" cy="955344"/>
          </a:xfrm>
        </p:spPr>
        <p:txBody>
          <a:bodyPr/>
          <a:lstStyle/>
          <a:p>
            <a:pPr algn="ctr"/>
            <a:r>
              <a:rPr lang="en-US" dirty="0">
                <a:latin typeface="Arial" pitchFamily="34" charset="0"/>
                <a:cs typeface="Arial" pitchFamily="34" charset="0"/>
              </a:rPr>
              <a:t>Best Practices for Hybrid Selection </a:t>
            </a:r>
          </a:p>
        </p:txBody>
      </p:sp>
      <p:sp>
        <p:nvSpPr>
          <p:cNvPr id="3" name="Content Placeholder 2"/>
          <p:cNvSpPr>
            <a:spLocks noGrp="1"/>
          </p:cNvSpPr>
          <p:nvPr>
            <p:ph idx="1"/>
          </p:nvPr>
        </p:nvSpPr>
        <p:spPr>
          <a:xfrm>
            <a:off x="838200" y="1392072"/>
            <a:ext cx="10515600" cy="4784891"/>
          </a:xfrm>
        </p:spPr>
        <p:txBody>
          <a:bodyPr>
            <a:normAutofit/>
          </a:bodyPr>
          <a:lstStyle/>
          <a:p>
            <a:pPr marL="0" indent="0">
              <a:buNone/>
            </a:pPr>
            <a:r>
              <a:rPr lang="en-US" sz="2400" dirty="0">
                <a:latin typeface="Arial" pitchFamily="34" charset="0"/>
                <a:cs typeface="Arial" pitchFamily="34" charset="0"/>
              </a:rPr>
              <a:t>Best Practices for Hybrid Selection </a:t>
            </a:r>
          </a:p>
          <a:p>
            <a:r>
              <a:rPr lang="en-US" sz="2400" dirty="0" smtClean="0">
                <a:latin typeface="Arial" pitchFamily="34" charset="0"/>
                <a:cs typeface="Arial" pitchFamily="34" charset="0"/>
              </a:rPr>
              <a:t>Use </a:t>
            </a:r>
            <a:r>
              <a:rPr lang="en-US" sz="2400" dirty="0">
                <a:latin typeface="Arial" pitchFamily="34" charset="0"/>
                <a:cs typeface="Arial" pitchFamily="34" charset="0"/>
              </a:rPr>
              <a:t>checkbox selection to select an object without opening it. </a:t>
            </a:r>
          </a:p>
          <a:p>
            <a:r>
              <a:rPr lang="en-US" sz="2400" dirty="0" smtClean="0">
                <a:latin typeface="Arial" pitchFamily="34" charset="0"/>
                <a:cs typeface="Arial" pitchFamily="34" charset="0"/>
              </a:rPr>
              <a:t>Use </a:t>
            </a:r>
            <a:r>
              <a:rPr lang="en-US" sz="2400" dirty="0">
                <a:latin typeface="Arial" pitchFamily="34" charset="0"/>
                <a:cs typeface="Arial" pitchFamily="34" charset="0"/>
              </a:rPr>
              <a:t>object selection to select and open an object. </a:t>
            </a: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49</a:t>
            </a:fld>
            <a:endParaRPr lang="en-IN" dirty="0"/>
          </a:p>
        </p:txBody>
      </p:sp>
    </p:spTree>
    <p:extLst>
      <p:ext uri="{BB962C8B-B14F-4D97-AF65-F5344CB8AC3E}">
        <p14:creationId xmlns:p14="http://schemas.microsoft.com/office/powerpoint/2010/main" val="16882408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EA93A9-5677-464A-94D2-8FCADE6AECBE}"/>
              </a:ext>
            </a:extLst>
          </p:cNvPr>
          <p:cNvSpPr>
            <a:spLocks noGrp="1"/>
          </p:cNvSpPr>
          <p:nvPr>
            <p:ph type="title"/>
          </p:nvPr>
        </p:nvSpPr>
        <p:spPr>
          <a:xfrm>
            <a:off x="838200" y="204717"/>
            <a:ext cx="10515600" cy="805217"/>
          </a:xfrm>
        </p:spPr>
        <p:txBody>
          <a:bodyPr>
            <a:normAutofit/>
          </a:bodyPr>
          <a:lstStyle/>
          <a:p>
            <a:pPr algn="ctr"/>
            <a:r>
              <a:rPr lang="en-US" dirty="0" smtClean="0">
                <a:latin typeface="Arial" pitchFamily="34" charset="0"/>
                <a:cs typeface="Arial" pitchFamily="34" charset="0"/>
              </a:rPr>
              <a:t>Drag </a:t>
            </a:r>
            <a:r>
              <a:rPr lang="en-US" dirty="0">
                <a:latin typeface="Arial" pitchFamily="34" charset="0"/>
                <a:cs typeface="Arial" pitchFamily="34" charset="0"/>
              </a:rPr>
              <a:t>&amp; Drop </a:t>
            </a:r>
            <a:endParaRPr lang="en-IN" dirty="0">
              <a:latin typeface="Arial" pitchFamily="34" charset="0"/>
              <a:cs typeface="Arial" pitchFamily="34" charset="0"/>
            </a:endParaRPr>
          </a:p>
        </p:txBody>
      </p:sp>
      <p:sp>
        <p:nvSpPr>
          <p:cNvPr id="3" name="Content Placeholder 2">
            <a:extLst>
              <a:ext uri="{FF2B5EF4-FFF2-40B4-BE49-F238E27FC236}">
                <a16:creationId xmlns="" xmlns:a16="http://schemas.microsoft.com/office/drawing/2014/main" id="{CD69BEB6-7D28-4645-9787-59009D90F2B5}"/>
              </a:ext>
            </a:extLst>
          </p:cNvPr>
          <p:cNvSpPr>
            <a:spLocks noGrp="1"/>
          </p:cNvSpPr>
          <p:nvPr>
            <p:ph idx="1"/>
          </p:nvPr>
        </p:nvSpPr>
        <p:spPr>
          <a:xfrm>
            <a:off x="838200" y="1160060"/>
            <a:ext cx="10515600" cy="5016903"/>
          </a:xfrm>
        </p:spPr>
        <p:txBody>
          <a:bodyPr>
            <a:normAutofit/>
          </a:bodyPr>
          <a:lstStyle/>
          <a:p>
            <a:pPr marL="0" indent="0">
              <a:buNone/>
            </a:pPr>
            <a:r>
              <a:rPr lang="en-US" sz="2400" dirty="0">
                <a:latin typeface="Arial" pitchFamily="34" charset="0"/>
                <a:cs typeface="Arial" pitchFamily="34" charset="0"/>
              </a:rPr>
              <a:t>Drop on Parent Container </a:t>
            </a:r>
          </a:p>
          <a:p>
            <a:r>
              <a:rPr lang="en-US" sz="2400" dirty="0">
                <a:latin typeface="Arial" pitchFamily="34" charset="0"/>
                <a:cs typeface="Arial" pitchFamily="34" charset="0"/>
              </a:rPr>
              <a:t>Is the place where the object was dragged from special? Usually this is not the case, </a:t>
            </a:r>
          </a:p>
          <a:p>
            <a:r>
              <a:rPr lang="en-US" sz="2400" dirty="0">
                <a:latin typeface="Arial" pitchFamily="34" charset="0"/>
                <a:cs typeface="Arial" pitchFamily="34" charset="0"/>
              </a:rPr>
              <a:t>but it may carry special meaning in some contexts. </a:t>
            </a:r>
            <a:endParaRPr lang="en-US" sz="2400" dirty="0" smtClean="0">
              <a:latin typeface="Arial" pitchFamily="34" charset="0"/>
              <a:cs typeface="Arial" pitchFamily="34" charset="0"/>
            </a:endParaRPr>
          </a:p>
          <a:p>
            <a:endParaRPr lang="en-US" sz="2400"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BF91B66A-E9E9-4DB4-B818-B7E98942B8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314" t="1443" r="8019" b="8872"/>
          <a:stretch/>
        </p:blipFill>
        <p:spPr>
          <a:xfrm>
            <a:off x="0" y="5727940"/>
            <a:ext cx="1054276" cy="1130059"/>
          </a:xfrm>
          <a:prstGeom prst="rect">
            <a:avLst/>
          </a:prstGeom>
        </p:spPr>
      </p:pic>
      <p:sp>
        <p:nvSpPr>
          <p:cNvPr id="5" name="Slide Number Placeholder 4">
            <a:extLst>
              <a:ext uri="{FF2B5EF4-FFF2-40B4-BE49-F238E27FC236}">
                <a16:creationId xmlns="" xmlns:a16="http://schemas.microsoft.com/office/drawing/2014/main" id="{139E8F81-82A2-41E2-A5CC-CD756585E072}"/>
              </a:ext>
            </a:extLst>
          </p:cNvPr>
          <p:cNvSpPr>
            <a:spLocks noGrp="1"/>
          </p:cNvSpPr>
          <p:nvPr>
            <p:ph type="sldNum" sz="quarter" idx="12"/>
          </p:nvPr>
        </p:nvSpPr>
        <p:spPr/>
        <p:txBody>
          <a:bodyPr/>
          <a:lstStyle/>
          <a:p>
            <a:fld id="{236A2DA2-38D1-4472-B02D-8498B342C0EB}" type="slidenum">
              <a:rPr lang="en-IN" smtClean="0"/>
              <a:pPr/>
              <a:t>5</a:t>
            </a:fld>
            <a:endParaRPr lang="en-IN" dirty="0"/>
          </a:p>
        </p:txBody>
      </p:sp>
      <p:sp>
        <p:nvSpPr>
          <p:cNvPr id="6" name="Footer Placeholder 5"/>
          <p:cNvSpPr>
            <a:spLocks noGrp="1"/>
          </p:cNvSpPr>
          <p:nvPr>
            <p:ph type="ftr" sz="quarter" idx="11"/>
          </p:nvPr>
        </p:nvSpPr>
        <p:spPr/>
        <p:txBody>
          <a:bodyPr/>
          <a:lstStyle/>
          <a:p>
            <a:r>
              <a:rPr lang="en-IN" dirty="0" smtClean="0"/>
              <a:t>Unit-V</a:t>
            </a:r>
            <a:endParaRPr lang="en-IN" dirty="0"/>
          </a:p>
        </p:txBody>
      </p:sp>
    </p:spTree>
    <p:extLst>
      <p:ext uri="{BB962C8B-B14F-4D97-AF65-F5344CB8AC3E}">
        <p14:creationId xmlns:p14="http://schemas.microsoft.com/office/powerpoint/2010/main" val="3475421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87104"/>
          </a:xfrm>
        </p:spPr>
        <p:txBody>
          <a:bodyPr/>
          <a:lstStyle/>
          <a:p>
            <a:pPr algn="ctr"/>
            <a:r>
              <a:rPr lang="en-US" dirty="0">
                <a:latin typeface="Arial" pitchFamily="34" charset="0"/>
                <a:cs typeface="Arial" pitchFamily="34" charset="0"/>
              </a:rPr>
              <a:t>Contextual Tools </a:t>
            </a:r>
          </a:p>
        </p:txBody>
      </p:sp>
      <p:sp>
        <p:nvSpPr>
          <p:cNvPr id="3" name="Content Placeholder 2"/>
          <p:cNvSpPr>
            <a:spLocks noGrp="1"/>
          </p:cNvSpPr>
          <p:nvPr>
            <p:ph idx="1"/>
          </p:nvPr>
        </p:nvSpPr>
        <p:spPr>
          <a:xfrm>
            <a:off x="838200" y="1037230"/>
            <a:ext cx="10515600" cy="5349922"/>
          </a:xfrm>
        </p:spPr>
        <p:txBody>
          <a:bodyPr>
            <a:noAutofit/>
          </a:bodyPr>
          <a:lstStyle/>
          <a:p>
            <a:r>
              <a:rPr lang="en-US" sz="2400" dirty="0">
                <a:latin typeface="Arial" pitchFamily="34" charset="0"/>
                <a:cs typeface="Arial" pitchFamily="34" charset="0"/>
              </a:rPr>
              <a:t>Contextual Tools are the Web’s version of the desktop’s right-click menus. </a:t>
            </a:r>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Instead </a:t>
            </a:r>
            <a:r>
              <a:rPr lang="en-US" sz="2400" dirty="0">
                <a:latin typeface="Arial" pitchFamily="34" charset="0"/>
                <a:cs typeface="Arial" pitchFamily="34" charset="0"/>
              </a:rPr>
              <a:t>of having </a:t>
            </a:r>
            <a:r>
              <a:rPr lang="en-US" sz="2400" dirty="0" smtClean="0">
                <a:latin typeface="Arial" pitchFamily="34" charset="0"/>
                <a:cs typeface="Arial" pitchFamily="34" charset="0"/>
              </a:rPr>
              <a:t>to </a:t>
            </a:r>
            <a:r>
              <a:rPr lang="en-US" sz="2400" dirty="0">
                <a:latin typeface="Arial" pitchFamily="34" charset="0"/>
                <a:cs typeface="Arial" pitchFamily="34" charset="0"/>
              </a:rPr>
              <a:t>right-click to reveal a menu, we can reveal tools in context with the content. We can do this in a number of ways: </a:t>
            </a:r>
            <a:endParaRPr lang="en-US" sz="2400" dirty="0" smtClean="0">
              <a:latin typeface="Arial" pitchFamily="34" charset="0"/>
              <a:cs typeface="Arial" pitchFamily="34" charset="0"/>
            </a:endParaRPr>
          </a:p>
          <a:p>
            <a:pPr marL="514350" indent="-514350">
              <a:buFont typeface="+mj-lt"/>
              <a:buAutoNum type="arabicParenR"/>
            </a:pPr>
            <a:r>
              <a:rPr lang="en-US" sz="2200" dirty="0">
                <a:latin typeface="Arial" pitchFamily="34" charset="0"/>
                <a:cs typeface="Arial" pitchFamily="34" charset="0"/>
              </a:rPr>
              <a:t>Always-Visible Tools </a:t>
            </a:r>
          </a:p>
          <a:p>
            <a:pPr marL="457200" lvl="1" indent="0">
              <a:buNone/>
            </a:pPr>
            <a:r>
              <a:rPr lang="en-US" sz="2200" dirty="0" smtClean="0">
                <a:latin typeface="Arial" pitchFamily="34" charset="0"/>
                <a:cs typeface="Arial" pitchFamily="34" charset="0"/>
              </a:rPr>
              <a:t>	Place </a:t>
            </a:r>
            <a:r>
              <a:rPr lang="en-US" sz="2200" dirty="0">
                <a:latin typeface="Arial" pitchFamily="34" charset="0"/>
                <a:cs typeface="Arial" pitchFamily="34" charset="0"/>
              </a:rPr>
              <a:t>Contextual Tools directly in the content. </a:t>
            </a:r>
          </a:p>
          <a:p>
            <a:pPr marL="514350" indent="-514350">
              <a:buFont typeface="+mj-lt"/>
              <a:buAutoNum type="arabicParenR"/>
            </a:pPr>
            <a:r>
              <a:rPr lang="en-US" sz="2200" dirty="0">
                <a:latin typeface="Arial" pitchFamily="34" charset="0"/>
                <a:cs typeface="Arial" pitchFamily="34" charset="0"/>
              </a:rPr>
              <a:t>Hover-Reveal Tools </a:t>
            </a:r>
          </a:p>
          <a:p>
            <a:pPr marL="457200" lvl="1" indent="0">
              <a:buNone/>
            </a:pPr>
            <a:r>
              <a:rPr lang="en-US" sz="2200" dirty="0" smtClean="0">
                <a:latin typeface="Arial" pitchFamily="34" charset="0"/>
                <a:cs typeface="Arial" pitchFamily="34" charset="0"/>
              </a:rPr>
              <a:t>	Show </a:t>
            </a:r>
            <a:r>
              <a:rPr lang="en-US" sz="2200" dirty="0">
                <a:latin typeface="Arial" pitchFamily="34" charset="0"/>
                <a:cs typeface="Arial" pitchFamily="34" charset="0"/>
              </a:rPr>
              <a:t>Contextual Tools on mouse hover. </a:t>
            </a:r>
          </a:p>
          <a:p>
            <a:pPr marL="514350" indent="-514350">
              <a:buFont typeface="+mj-lt"/>
              <a:buAutoNum type="arabicParenR"/>
            </a:pPr>
            <a:r>
              <a:rPr lang="en-US" sz="2200" dirty="0">
                <a:latin typeface="Arial" pitchFamily="34" charset="0"/>
                <a:cs typeface="Arial" pitchFamily="34" charset="0"/>
              </a:rPr>
              <a:t>Toggle-Reveal Tools </a:t>
            </a:r>
          </a:p>
          <a:p>
            <a:pPr marL="457200" lvl="1" indent="0">
              <a:buNone/>
            </a:pPr>
            <a:r>
              <a:rPr lang="en-US" sz="2200" dirty="0" smtClean="0">
                <a:latin typeface="Arial" pitchFamily="34" charset="0"/>
                <a:cs typeface="Arial" pitchFamily="34" charset="0"/>
              </a:rPr>
              <a:t>	A </a:t>
            </a:r>
            <a:r>
              <a:rPr lang="en-US" sz="2200" dirty="0">
                <a:latin typeface="Arial" pitchFamily="34" charset="0"/>
                <a:cs typeface="Arial" pitchFamily="34" charset="0"/>
              </a:rPr>
              <a:t>master switch to toggle on/off Contextual Tools for the page. </a:t>
            </a:r>
          </a:p>
          <a:p>
            <a:pPr marL="514350" indent="-514350">
              <a:buFont typeface="+mj-lt"/>
              <a:buAutoNum type="arabicParenR"/>
            </a:pPr>
            <a:r>
              <a:rPr lang="en-US" sz="2200" dirty="0">
                <a:latin typeface="Arial" pitchFamily="34" charset="0"/>
                <a:cs typeface="Arial" pitchFamily="34" charset="0"/>
              </a:rPr>
              <a:t>Multi-Level Tools </a:t>
            </a:r>
          </a:p>
          <a:p>
            <a:pPr marL="457200" lvl="1" indent="0">
              <a:buNone/>
            </a:pPr>
            <a:r>
              <a:rPr lang="en-US" sz="2200" dirty="0" smtClean="0">
                <a:latin typeface="Arial" pitchFamily="34" charset="0"/>
                <a:cs typeface="Arial" pitchFamily="34" charset="0"/>
              </a:rPr>
              <a:t>	Progressively </a:t>
            </a:r>
            <a:r>
              <a:rPr lang="en-US" sz="2200" dirty="0">
                <a:latin typeface="Arial" pitchFamily="34" charset="0"/>
                <a:cs typeface="Arial" pitchFamily="34" charset="0"/>
              </a:rPr>
              <a:t>reveal actions based on user interaction. </a:t>
            </a:r>
          </a:p>
          <a:p>
            <a:pPr marL="514350" indent="-514350">
              <a:buFont typeface="+mj-lt"/>
              <a:buAutoNum type="arabicParenR"/>
            </a:pPr>
            <a:r>
              <a:rPr lang="en-US" sz="2200" dirty="0">
                <a:latin typeface="Arial" pitchFamily="34" charset="0"/>
                <a:cs typeface="Arial" pitchFamily="34" charset="0"/>
              </a:rPr>
              <a:t>Secondary Menus </a:t>
            </a:r>
          </a:p>
          <a:p>
            <a:pPr marL="457200" lvl="1" indent="0">
              <a:buNone/>
            </a:pPr>
            <a:r>
              <a:rPr lang="en-US" sz="2200" dirty="0" smtClean="0">
                <a:latin typeface="Arial" pitchFamily="34" charset="0"/>
                <a:cs typeface="Arial" pitchFamily="34" charset="0"/>
              </a:rPr>
              <a:t>	Show </a:t>
            </a:r>
            <a:r>
              <a:rPr lang="en-US" sz="2200" dirty="0">
                <a:latin typeface="Arial" pitchFamily="34" charset="0"/>
                <a:cs typeface="Arial" pitchFamily="34" charset="0"/>
              </a:rPr>
              <a:t>a secondary menu (usual</a:t>
            </a:r>
            <a:r>
              <a:rPr lang="en-US" dirty="0">
                <a:latin typeface="Arial" pitchFamily="34" charset="0"/>
                <a:cs typeface="Arial" pitchFamily="34" charset="0"/>
              </a:rPr>
              <a:t>ly by right-clicking on an object). </a:t>
            </a: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50</a:t>
            </a:fld>
            <a:endParaRPr lang="en-IN" dirty="0"/>
          </a:p>
        </p:txBody>
      </p:sp>
    </p:spTree>
    <p:extLst>
      <p:ext uri="{BB962C8B-B14F-4D97-AF65-F5344CB8AC3E}">
        <p14:creationId xmlns:p14="http://schemas.microsoft.com/office/powerpoint/2010/main" val="16882408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87104"/>
          </a:xfrm>
        </p:spPr>
        <p:txBody>
          <a:bodyPr>
            <a:normAutofit fontScale="90000"/>
          </a:bodyPr>
          <a:lstStyle/>
          <a:p>
            <a:pPr algn="ctr"/>
            <a:r>
              <a:rPr lang="en-US" dirty="0" smtClean="0">
                <a:latin typeface="Arial" pitchFamily="34" charset="0"/>
                <a:cs typeface="Arial" pitchFamily="34" charset="0"/>
              </a:rPr>
              <a:t/>
            </a:r>
            <a:br>
              <a:rPr lang="en-US" dirty="0" smtClean="0">
                <a:latin typeface="Arial" pitchFamily="34" charset="0"/>
                <a:cs typeface="Arial" pitchFamily="34" charset="0"/>
              </a:rPr>
            </a:br>
            <a:r>
              <a:rPr lang="en-US" dirty="0" smtClean="0">
                <a:latin typeface="Arial" pitchFamily="34" charset="0"/>
                <a:cs typeface="Arial" pitchFamily="34" charset="0"/>
              </a:rPr>
              <a:t>Always-Visible </a:t>
            </a:r>
            <a:r>
              <a:rPr lang="en-US" dirty="0">
                <a:latin typeface="Arial" pitchFamily="34" charset="0"/>
                <a:cs typeface="Arial" pitchFamily="34" charset="0"/>
              </a:rPr>
              <a:t>Tools </a:t>
            </a:r>
            <a:br>
              <a:rPr lang="en-US" dirty="0">
                <a:latin typeface="Arial" pitchFamily="34" charset="0"/>
                <a:cs typeface="Arial" pitchFamily="34" charset="0"/>
              </a:rPr>
            </a:br>
            <a:endParaRPr lang="en-US" dirty="0">
              <a:latin typeface="Arial" pitchFamily="34" charset="0"/>
              <a:cs typeface="Arial" pitchFamily="34" charset="0"/>
            </a:endParaRPr>
          </a:p>
        </p:txBody>
      </p:sp>
      <p:sp>
        <p:nvSpPr>
          <p:cNvPr id="3" name="Content Placeholder 2"/>
          <p:cNvSpPr>
            <a:spLocks noGrp="1"/>
          </p:cNvSpPr>
          <p:nvPr>
            <p:ph idx="1"/>
          </p:nvPr>
        </p:nvSpPr>
        <p:spPr>
          <a:xfrm>
            <a:off x="838200" y="1037230"/>
            <a:ext cx="10515600" cy="5139733"/>
          </a:xfrm>
        </p:spPr>
        <p:txBody>
          <a:bodyPr>
            <a:normAutofit/>
          </a:bodyPr>
          <a:lstStyle/>
          <a:p>
            <a:r>
              <a:rPr lang="en-US" sz="2400" dirty="0" smtClean="0">
                <a:latin typeface="Arial" pitchFamily="34" charset="0"/>
                <a:cs typeface="Arial" pitchFamily="34" charset="0"/>
              </a:rPr>
              <a:t>The </a:t>
            </a:r>
            <a:r>
              <a:rPr lang="en-US" sz="2400" dirty="0">
                <a:latin typeface="Arial" pitchFamily="34" charset="0"/>
                <a:cs typeface="Arial" pitchFamily="34" charset="0"/>
              </a:rPr>
              <a:t>simplest version of Contextual Tools is to use Always-Visible Tools. </a:t>
            </a:r>
            <a:r>
              <a:rPr lang="en-US" sz="2400" dirty="0" err="1">
                <a:latin typeface="Arial" pitchFamily="34" charset="0"/>
                <a:cs typeface="Arial" pitchFamily="34" charset="0"/>
              </a:rPr>
              <a:t>Digg</a:t>
            </a:r>
            <a:r>
              <a:rPr lang="en-US" sz="2400" dirty="0">
                <a:latin typeface="Arial" pitchFamily="34" charset="0"/>
                <a:cs typeface="Arial" pitchFamily="34" charset="0"/>
              </a:rPr>
              <a:t> is an example of making Contextual Tools always visible (Figure 4-3). </a:t>
            </a: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51</a:t>
            </a:fld>
            <a:endParaRPr lang="en-IN"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225" y="1780891"/>
            <a:ext cx="7829550" cy="493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362367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87104"/>
          </a:xfrm>
        </p:spPr>
        <p:txBody>
          <a:bodyPr>
            <a:normAutofit fontScale="90000"/>
          </a:bodyPr>
          <a:lstStyle/>
          <a:p>
            <a:pPr algn="ctr"/>
            <a:r>
              <a:rPr lang="en-US" dirty="0">
                <a:latin typeface="Arial" pitchFamily="34" charset="0"/>
                <a:cs typeface="Arial" pitchFamily="34" charset="0"/>
              </a:rPr>
              <a:t/>
            </a:r>
            <a:br>
              <a:rPr lang="en-US" dirty="0">
                <a:latin typeface="Arial" pitchFamily="34" charset="0"/>
                <a:cs typeface="Arial" pitchFamily="34" charset="0"/>
              </a:rPr>
            </a:br>
            <a:r>
              <a:rPr lang="en-US" dirty="0">
                <a:latin typeface="Arial" pitchFamily="34" charset="0"/>
                <a:cs typeface="Arial" pitchFamily="34" charset="0"/>
              </a:rPr>
              <a:t>Always-Visible Tools </a:t>
            </a:r>
            <a:br>
              <a:rPr lang="en-US" dirty="0">
                <a:latin typeface="Arial" pitchFamily="34" charset="0"/>
                <a:cs typeface="Arial" pitchFamily="34" charset="0"/>
              </a:rPr>
            </a:br>
            <a:endParaRPr lang="en-US" dirty="0"/>
          </a:p>
        </p:txBody>
      </p:sp>
      <p:sp>
        <p:nvSpPr>
          <p:cNvPr id="3" name="Content Placeholder 2"/>
          <p:cNvSpPr>
            <a:spLocks noGrp="1"/>
          </p:cNvSpPr>
          <p:nvPr>
            <p:ph idx="1"/>
          </p:nvPr>
        </p:nvSpPr>
        <p:spPr>
          <a:xfrm>
            <a:off x="838200" y="1037230"/>
            <a:ext cx="10515600" cy="5139733"/>
          </a:xfrm>
        </p:spPr>
        <p:txBody>
          <a:bodyPr>
            <a:normAutofit/>
          </a:bodyPr>
          <a:lstStyle/>
          <a:p>
            <a:pPr marL="0" indent="0">
              <a:buNone/>
            </a:pPr>
            <a:r>
              <a:rPr lang="en-US" sz="2400" dirty="0">
                <a:latin typeface="Arial" pitchFamily="34" charset="0"/>
                <a:cs typeface="Arial" pitchFamily="34" charset="0"/>
              </a:rPr>
              <a:t>Discoverability </a:t>
            </a:r>
          </a:p>
          <a:p>
            <a:r>
              <a:rPr lang="en-US" sz="2400" dirty="0">
                <a:latin typeface="Arial" pitchFamily="34" charset="0"/>
                <a:cs typeface="Arial" pitchFamily="34" charset="0"/>
              </a:rPr>
              <a:t>Discoverability is a primary reason to choose Always-Visible Tools. On the flip side, it can lead to more visual clutter. </a:t>
            </a:r>
          </a:p>
          <a:p>
            <a:r>
              <a:rPr lang="en-US" sz="2400" dirty="0">
                <a:latin typeface="Arial" pitchFamily="34" charset="0"/>
                <a:cs typeface="Arial" pitchFamily="34" charset="0"/>
              </a:rPr>
              <a:t>Generally Contextual Tools in a list work well when the number of actions is kept to a minimum. Gmail provides a single Always-Visible Tool in its list of messages—the star rating—for flagging emails (Figure ). </a:t>
            </a: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52</a:t>
            </a:fld>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269" y="3428998"/>
            <a:ext cx="8091711" cy="2671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36236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87104"/>
          </a:xfrm>
        </p:spPr>
        <p:txBody>
          <a:bodyPr>
            <a:normAutofit fontScale="90000"/>
          </a:bodyPr>
          <a:lstStyle/>
          <a:p>
            <a:pPr algn="ctr"/>
            <a:r>
              <a:rPr lang="en-US" dirty="0">
                <a:latin typeface="Arial" pitchFamily="34" charset="0"/>
                <a:cs typeface="Arial" pitchFamily="34" charset="0"/>
              </a:rPr>
              <a:t/>
            </a:r>
            <a:br>
              <a:rPr lang="en-US" dirty="0">
                <a:latin typeface="Arial" pitchFamily="34" charset="0"/>
                <a:cs typeface="Arial" pitchFamily="34" charset="0"/>
              </a:rPr>
            </a:br>
            <a:r>
              <a:rPr lang="en-US" dirty="0">
                <a:latin typeface="Arial" pitchFamily="34" charset="0"/>
                <a:cs typeface="Arial" pitchFamily="34" charset="0"/>
              </a:rPr>
              <a:t>Always-Visible Tools </a:t>
            </a:r>
            <a:br>
              <a:rPr lang="en-US" dirty="0">
                <a:latin typeface="Arial" pitchFamily="34" charset="0"/>
                <a:cs typeface="Arial" pitchFamily="34" charset="0"/>
              </a:rPr>
            </a:br>
            <a:endParaRPr lang="en-US" dirty="0"/>
          </a:p>
        </p:txBody>
      </p:sp>
      <p:sp>
        <p:nvSpPr>
          <p:cNvPr id="3" name="Content Placeholder 2"/>
          <p:cNvSpPr>
            <a:spLocks noGrp="1"/>
          </p:cNvSpPr>
          <p:nvPr>
            <p:ph idx="1"/>
          </p:nvPr>
        </p:nvSpPr>
        <p:spPr>
          <a:xfrm>
            <a:off x="838200" y="1037230"/>
            <a:ext cx="10515600" cy="5139733"/>
          </a:xfrm>
        </p:spPr>
        <p:txBody>
          <a:bodyPr>
            <a:normAutofit/>
          </a:bodyPr>
          <a:lstStyle/>
          <a:p>
            <a:pPr marL="0" indent="0">
              <a:buNone/>
            </a:pPr>
            <a:r>
              <a:rPr lang="en-US" sz="2400" dirty="0">
                <a:latin typeface="Arial" pitchFamily="34" charset="0"/>
                <a:cs typeface="Arial" pitchFamily="34" charset="0"/>
              </a:rPr>
              <a:t>Best Practices for Always-Visible Tools </a:t>
            </a:r>
          </a:p>
          <a:p>
            <a:r>
              <a:rPr lang="en-US" sz="2400" dirty="0" smtClean="0">
                <a:latin typeface="Arial" pitchFamily="34" charset="0"/>
                <a:cs typeface="Arial" pitchFamily="34" charset="0"/>
              </a:rPr>
              <a:t>Make </a:t>
            </a:r>
            <a:r>
              <a:rPr lang="en-US" sz="2400" dirty="0">
                <a:latin typeface="Arial" pitchFamily="34" charset="0"/>
                <a:cs typeface="Arial" pitchFamily="34" charset="0"/>
              </a:rPr>
              <a:t>your Contextual Tools always visible if it is important to make a prominent call to action. </a:t>
            </a:r>
          </a:p>
          <a:p>
            <a:r>
              <a:rPr lang="en-US" sz="2400" dirty="0" smtClean="0">
                <a:latin typeface="Arial" pitchFamily="34" charset="0"/>
                <a:cs typeface="Arial" pitchFamily="34" charset="0"/>
              </a:rPr>
              <a:t>Keep </a:t>
            </a:r>
            <a:r>
              <a:rPr lang="en-US" sz="2400" dirty="0">
                <a:latin typeface="Arial" pitchFamily="34" charset="0"/>
                <a:cs typeface="Arial" pitchFamily="34" charset="0"/>
              </a:rPr>
              <a:t>visual clutter to a minimum. </a:t>
            </a:r>
          </a:p>
          <a:p>
            <a:r>
              <a:rPr lang="en-US" sz="2400" dirty="0" smtClean="0">
                <a:latin typeface="Arial" pitchFamily="34" charset="0"/>
                <a:cs typeface="Arial" pitchFamily="34" charset="0"/>
              </a:rPr>
              <a:t>Keep </a:t>
            </a:r>
            <a:r>
              <a:rPr lang="en-US" sz="2400" dirty="0">
                <a:latin typeface="Arial" pitchFamily="34" charset="0"/>
                <a:cs typeface="Arial" pitchFamily="34" charset="0"/>
              </a:rPr>
              <a:t>the number of visual items to a minimum. </a:t>
            </a: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53</a:t>
            </a:fld>
            <a:endParaRPr lang="en-IN" dirty="0"/>
          </a:p>
        </p:txBody>
      </p:sp>
    </p:spTree>
    <p:extLst>
      <p:ext uri="{BB962C8B-B14F-4D97-AF65-F5344CB8AC3E}">
        <p14:creationId xmlns:p14="http://schemas.microsoft.com/office/powerpoint/2010/main" val="14136236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87104"/>
          </a:xfrm>
        </p:spPr>
        <p:txBody>
          <a:bodyPr/>
          <a:lstStyle/>
          <a:p>
            <a:pPr algn="ctr"/>
            <a:r>
              <a:rPr lang="en-US" dirty="0">
                <a:latin typeface="+mn-lt"/>
              </a:rPr>
              <a:t>Hover-Reveal Tools</a:t>
            </a:r>
          </a:p>
        </p:txBody>
      </p:sp>
      <p:sp>
        <p:nvSpPr>
          <p:cNvPr id="3" name="Content Placeholder 2"/>
          <p:cNvSpPr>
            <a:spLocks noGrp="1"/>
          </p:cNvSpPr>
          <p:nvPr>
            <p:ph idx="1"/>
          </p:nvPr>
        </p:nvSpPr>
        <p:spPr>
          <a:xfrm>
            <a:off x="838200" y="1037230"/>
            <a:ext cx="10515600" cy="5139733"/>
          </a:xfrm>
        </p:spPr>
        <p:txBody>
          <a:bodyPr>
            <a:normAutofit/>
          </a:bodyPr>
          <a:lstStyle/>
          <a:p>
            <a:r>
              <a:rPr lang="en-US" sz="2400" dirty="0">
                <a:latin typeface="Arial" pitchFamily="34" charset="0"/>
                <a:cs typeface="Arial" pitchFamily="34" charset="0"/>
              </a:rPr>
              <a:t>Instead of making Contextual Tools always visible, we can show them on demand</a:t>
            </a:r>
            <a:r>
              <a:rPr lang="en-US" sz="2400" dirty="0" smtClean="0">
                <a:latin typeface="Arial" pitchFamily="34" charset="0"/>
                <a:cs typeface="Arial" pitchFamily="34" charset="0"/>
              </a:rPr>
              <a:t>.</a:t>
            </a:r>
          </a:p>
          <a:p>
            <a:r>
              <a:rPr lang="en-US" sz="2400" dirty="0">
                <a:latin typeface="Arial" pitchFamily="34" charset="0"/>
                <a:cs typeface="Arial" pitchFamily="34" charset="0"/>
              </a:rPr>
              <a:t>One way to do this is to reveal the tools when the user pauses the mouse over an object</a:t>
            </a:r>
            <a:r>
              <a:rPr lang="en-US" sz="2400" dirty="0" smtClean="0">
                <a:latin typeface="Arial" pitchFamily="34" charset="0"/>
                <a:cs typeface="Arial" pitchFamily="34" charset="0"/>
              </a:rPr>
              <a:t>.</a:t>
            </a:r>
          </a:p>
          <a:p>
            <a:endParaRPr lang="en-US" sz="2400"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54</a:t>
            </a:fld>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4137" y="2714271"/>
            <a:ext cx="7471990" cy="3741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36236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87104"/>
          </a:xfrm>
        </p:spPr>
        <p:txBody>
          <a:bodyPr/>
          <a:lstStyle/>
          <a:p>
            <a:pPr algn="ctr"/>
            <a:r>
              <a:rPr lang="en-US" dirty="0">
                <a:latin typeface="Arial" pitchFamily="34" charset="0"/>
                <a:cs typeface="Arial" pitchFamily="34" charset="0"/>
              </a:rPr>
              <a:t>Hover-Reveal Tools</a:t>
            </a:r>
          </a:p>
        </p:txBody>
      </p:sp>
      <p:sp>
        <p:nvSpPr>
          <p:cNvPr id="3" name="Content Placeholder 2"/>
          <p:cNvSpPr>
            <a:spLocks noGrp="1"/>
          </p:cNvSpPr>
          <p:nvPr>
            <p:ph idx="1"/>
          </p:nvPr>
        </p:nvSpPr>
        <p:spPr>
          <a:xfrm>
            <a:off x="838200" y="1037230"/>
            <a:ext cx="10515600" cy="5139733"/>
          </a:xfrm>
        </p:spPr>
        <p:txBody>
          <a:bodyPr>
            <a:normAutofit/>
          </a:bodyPr>
          <a:lstStyle/>
          <a:p>
            <a:pPr algn="just"/>
            <a:r>
              <a:rPr lang="en-US" sz="2400" dirty="0">
                <a:latin typeface="Arial" pitchFamily="34" charset="0"/>
                <a:cs typeface="Arial" pitchFamily="34" charset="0"/>
              </a:rPr>
              <a:t>For Top Searches, it is important to keep the top-ten list as simple as possible. Showing tools would compete with the list itself. Since the actions “Search Results” and “Top Articles” (Figure 4-10, right) are less important, they are revealed on hover. The actions may be important, but making the content clear and readable is a higher priority. </a:t>
            </a:r>
            <a:endParaRPr lang="en-US" sz="2400" dirty="0" smtClean="0">
              <a:latin typeface="Arial" pitchFamily="34" charset="0"/>
              <a:cs typeface="Arial" pitchFamily="34" charset="0"/>
            </a:endParaRPr>
          </a:p>
          <a:p>
            <a:pPr algn="just"/>
            <a:endParaRPr lang="en-US" sz="2400"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55</a:t>
            </a:fld>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4961" y="3043958"/>
            <a:ext cx="7524038" cy="3571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362367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87104"/>
          </a:xfrm>
        </p:spPr>
        <p:txBody>
          <a:bodyPr/>
          <a:lstStyle/>
          <a:p>
            <a:pPr algn="ctr"/>
            <a:r>
              <a:rPr lang="en-US" dirty="0">
                <a:latin typeface="Arial" pitchFamily="34" charset="0"/>
                <a:cs typeface="Arial" pitchFamily="34" charset="0"/>
              </a:rPr>
              <a:t>Best Practices for Hover-Reveal Tools </a:t>
            </a:r>
          </a:p>
        </p:txBody>
      </p:sp>
      <p:sp>
        <p:nvSpPr>
          <p:cNvPr id="3" name="Content Placeholder 2"/>
          <p:cNvSpPr>
            <a:spLocks noGrp="1"/>
          </p:cNvSpPr>
          <p:nvPr>
            <p:ph idx="1"/>
          </p:nvPr>
        </p:nvSpPr>
        <p:spPr>
          <a:xfrm>
            <a:off x="838200" y="1037230"/>
            <a:ext cx="10515600" cy="5139733"/>
          </a:xfrm>
        </p:spPr>
        <p:txBody>
          <a:bodyPr>
            <a:noAutofit/>
          </a:bodyPr>
          <a:lstStyle/>
          <a:p>
            <a:r>
              <a:rPr lang="en-US" sz="2400" dirty="0" smtClean="0">
                <a:solidFill>
                  <a:srgbClr val="FF0000"/>
                </a:solidFill>
                <a:latin typeface="Arial" pitchFamily="34" charset="0"/>
                <a:cs typeface="Arial" pitchFamily="34" charset="0"/>
              </a:rPr>
              <a:t>Hide </a:t>
            </a:r>
            <a:r>
              <a:rPr lang="en-US" sz="2400" dirty="0">
                <a:solidFill>
                  <a:srgbClr val="FF0000"/>
                </a:solidFill>
                <a:latin typeface="Arial" pitchFamily="34" charset="0"/>
                <a:cs typeface="Arial" pitchFamily="34" charset="0"/>
              </a:rPr>
              <a:t>Contextual Tools behind a mouse hover </a:t>
            </a:r>
            <a:r>
              <a:rPr lang="en-US" sz="2400" dirty="0">
                <a:latin typeface="Arial" pitchFamily="34" charset="0"/>
                <a:cs typeface="Arial" pitchFamily="34" charset="0"/>
              </a:rPr>
              <a:t>if the actions are secondary and you want to make the content more important (or other visible commands more important). </a:t>
            </a:r>
            <a:endParaRPr lang="en-US" sz="2400" dirty="0" smtClean="0">
              <a:latin typeface="Arial" pitchFamily="34" charset="0"/>
              <a:cs typeface="Arial" pitchFamily="34" charset="0"/>
            </a:endParaRPr>
          </a:p>
          <a:p>
            <a:r>
              <a:rPr lang="en-US" sz="2400" dirty="0" smtClean="0">
                <a:solidFill>
                  <a:srgbClr val="FF0000"/>
                </a:solidFill>
                <a:latin typeface="Arial" pitchFamily="34" charset="0"/>
                <a:cs typeface="Arial" pitchFamily="34" charset="0"/>
              </a:rPr>
              <a:t>Avoid </a:t>
            </a:r>
            <a:r>
              <a:rPr lang="en-US" sz="2400" dirty="0">
                <a:solidFill>
                  <a:srgbClr val="FF0000"/>
                </a:solidFill>
                <a:latin typeface="Arial" pitchFamily="34" charset="0"/>
                <a:cs typeface="Arial" pitchFamily="34" charset="0"/>
              </a:rPr>
              <a:t>using overlays when revealing additional tools</a:t>
            </a:r>
            <a:r>
              <a:rPr lang="en-US" sz="2400" dirty="0">
                <a:latin typeface="Arial" pitchFamily="34" charset="0"/>
                <a:cs typeface="Arial" pitchFamily="34" charset="0"/>
              </a:rPr>
              <a:t>. They will lead to the Hover and Cover anti-pattern, as well as require the user to perform mouse gymnastics to accomplish the most basic tasks. </a:t>
            </a:r>
          </a:p>
          <a:p>
            <a:r>
              <a:rPr lang="en-US" sz="2400" dirty="0" smtClean="0">
                <a:solidFill>
                  <a:srgbClr val="FF0000"/>
                </a:solidFill>
                <a:latin typeface="Arial" pitchFamily="34" charset="0"/>
                <a:cs typeface="Arial" pitchFamily="34" charset="0"/>
              </a:rPr>
              <a:t>When </a:t>
            </a:r>
            <a:r>
              <a:rPr lang="en-US" sz="2400" dirty="0">
                <a:solidFill>
                  <a:srgbClr val="FF0000"/>
                </a:solidFill>
                <a:latin typeface="Arial" pitchFamily="34" charset="0"/>
                <a:cs typeface="Arial" pitchFamily="34" charset="0"/>
              </a:rPr>
              <a:t>additional tools are revealed, make sure that all parts of the page remain stable.</a:t>
            </a:r>
            <a:r>
              <a:rPr lang="en-US" sz="2400" dirty="0">
                <a:latin typeface="Arial" pitchFamily="34" charset="0"/>
                <a:cs typeface="Arial" pitchFamily="34" charset="0"/>
              </a:rPr>
              <a:t> Avoid any element shifting by a few pixels or page elements moving around. These cause the user to be directed away from what is really happening. </a:t>
            </a:r>
          </a:p>
          <a:p>
            <a:r>
              <a:rPr lang="en-US" sz="2400" dirty="0" smtClean="0">
                <a:solidFill>
                  <a:srgbClr val="FF0000"/>
                </a:solidFill>
                <a:latin typeface="Arial" pitchFamily="34" charset="0"/>
                <a:cs typeface="Arial" pitchFamily="34" charset="0"/>
              </a:rPr>
              <a:t>Make </a:t>
            </a:r>
            <a:r>
              <a:rPr lang="en-US" sz="2400" dirty="0">
                <a:solidFill>
                  <a:srgbClr val="FF0000"/>
                </a:solidFill>
                <a:latin typeface="Arial" pitchFamily="34" charset="0"/>
                <a:cs typeface="Arial" pitchFamily="34" charset="0"/>
              </a:rPr>
              <a:t>sure revealed icons are clear and understandable</a:t>
            </a:r>
            <a:r>
              <a:rPr lang="en-US" sz="2400" dirty="0">
                <a:latin typeface="Arial" pitchFamily="34" charset="0"/>
                <a:cs typeface="Arial" pitchFamily="34" charset="0"/>
              </a:rPr>
              <a:t>. When possible, just use text labels. </a:t>
            </a:r>
          </a:p>
          <a:p>
            <a:r>
              <a:rPr lang="en-US" sz="2400" dirty="0" smtClean="0">
                <a:solidFill>
                  <a:srgbClr val="FF0000"/>
                </a:solidFill>
                <a:latin typeface="Arial" pitchFamily="34" charset="0"/>
                <a:cs typeface="Arial" pitchFamily="34" charset="0"/>
              </a:rPr>
              <a:t>Activate </a:t>
            </a:r>
            <a:r>
              <a:rPr lang="en-US" sz="2400" dirty="0">
                <a:solidFill>
                  <a:srgbClr val="FF0000"/>
                </a:solidFill>
                <a:latin typeface="Arial" pitchFamily="34" charset="0"/>
                <a:cs typeface="Arial" pitchFamily="34" charset="0"/>
              </a:rPr>
              <a:t>tool overlays instantly</a:t>
            </a:r>
            <a:r>
              <a:rPr lang="en-US" sz="2400" dirty="0">
                <a:latin typeface="Arial" pitchFamily="34" charset="0"/>
                <a:cs typeface="Arial" pitchFamily="34" charset="0"/>
              </a:rPr>
              <a:t>. Unlike informational overlays, the user needs the additional tools to be available for immediate interaction. </a:t>
            </a:r>
          </a:p>
          <a:p>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56</a:t>
            </a:fld>
            <a:endParaRPr lang="en-IN" dirty="0"/>
          </a:p>
        </p:txBody>
      </p:sp>
    </p:spTree>
    <p:extLst>
      <p:ext uri="{BB962C8B-B14F-4D97-AF65-F5344CB8AC3E}">
        <p14:creationId xmlns:p14="http://schemas.microsoft.com/office/powerpoint/2010/main" val="14136236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87104"/>
          </a:xfrm>
        </p:spPr>
        <p:txBody>
          <a:bodyPr/>
          <a:lstStyle/>
          <a:p>
            <a:pPr algn="ctr"/>
            <a:r>
              <a:rPr lang="en-US" dirty="0">
                <a:latin typeface="Arial" pitchFamily="34" charset="0"/>
                <a:cs typeface="Arial" pitchFamily="34" charset="0"/>
              </a:rPr>
              <a:t>Toggle-Reveal Tools </a:t>
            </a:r>
          </a:p>
        </p:txBody>
      </p:sp>
      <p:sp>
        <p:nvSpPr>
          <p:cNvPr id="3" name="Content Placeholder 2"/>
          <p:cNvSpPr>
            <a:spLocks noGrp="1"/>
          </p:cNvSpPr>
          <p:nvPr>
            <p:ph idx="1"/>
          </p:nvPr>
        </p:nvSpPr>
        <p:spPr>
          <a:xfrm>
            <a:off x="838200" y="1037230"/>
            <a:ext cx="10515600" cy="5139733"/>
          </a:xfrm>
        </p:spPr>
        <p:txBody>
          <a:bodyPr/>
          <a:lstStyle/>
          <a:p>
            <a:r>
              <a:rPr lang="en-US" dirty="0"/>
              <a:t>A variation on the two previous approaches is to not show any Contextual Tools until a special mode is set on the page. </a:t>
            </a:r>
            <a:endParaRPr lang="en-US" dirty="0" smtClean="0"/>
          </a:p>
          <a:p>
            <a:r>
              <a:rPr lang="en-US" dirty="0"/>
              <a:t>A good example of Toggle-Reveal Tools is in Basecamp’s category editing </a:t>
            </a:r>
            <a:endParaRPr lang="en-US" dirty="0" smtClean="0"/>
          </a:p>
          <a:p>
            <a:endParaRPr lang="en-US" dirty="0"/>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57</a:t>
            </a:fld>
            <a:endParaRPr lang="en-IN"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9426" y="2458748"/>
            <a:ext cx="5527343" cy="4262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36236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87104"/>
          </a:xfrm>
        </p:spPr>
        <p:txBody>
          <a:bodyPr/>
          <a:lstStyle/>
          <a:p>
            <a:pPr algn="ctr"/>
            <a:r>
              <a:rPr lang="en-US" dirty="0">
                <a:latin typeface="Arial" pitchFamily="34" charset="0"/>
                <a:cs typeface="Arial" pitchFamily="34" charset="0"/>
              </a:rPr>
              <a:t>Best Practices for Toggle-Reveal Tools </a:t>
            </a:r>
          </a:p>
        </p:txBody>
      </p:sp>
      <p:sp>
        <p:nvSpPr>
          <p:cNvPr id="3" name="Content Placeholder 2"/>
          <p:cNvSpPr>
            <a:spLocks noGrp="1"/>
          </p:cNvSpPr>
          <p:nvPr>
            <p:ph idx="1"/>
          </p:nvPr>
        </p:nvSpPr>
        <p:spPr>
          <a:xfrm>
            <a:off x="838200" y="1037230"/>
            <a:ext cx="10515600" cy="5139733"/>
          </a:xfrm>
        </p:spPr>
        <p:txBody>
          <a:bodyPr>
            <a:normAutofit/>
          </a:bodyPr>
          <a:lstStyle/>
          <a:p>
            <a:r>
              <a:rPr lang="en-US" sz="2400" dirty="0" smtClean="0">
                <a:latin typeface="Arial" pitchFamily="34" charset="0"/>
                <a:cs typeface="Arial" pitchFamily="34" charset="0"/>
              </a:rPr>
              <a:t>Toggle </a:t>
            </a:r>
            <a:r>
              <a:rPr lang="en-US" sz="2400" dirty="0">
                <a:latin typeface="Arial" pitchFamily="34" charset="0"/>
                <a:cs typeface="Arial" pitchFamily="34" charset="0"/>
              </a:rPr>
              <a:t>a tool mode for an area or page when the actions are not the main flow, but you want to provide the most direct way to act on these objects when the need arises. </a:t>
            </a:r>
          </a:p>
          <a:p>
            <a:r>
              <a:rPr lang="en-US" sz="2400" dirty="0" smtClean="0">
                <a:latin typeface="Arial" pitchFamily="34" charset="0"/>
                <a:cs typeface="Arial" pitchFamily="34" charset="0"/>
              </a:rPr>
              <a:t>Make </a:t>
            </a:r>
            <a:r>
              <a:rPr lang="en-US" sz="2400" dirty="0">
                <a:latin typeface="Arial" pitchFamily="34" charset="0"/>
                <a:cs typeface="Arial" pitchFamily="34" charset="0"/>
              </a:rPr>
              <a:t>the activation and deactivation of the edit mode as symmetrical as possible. </a:t>
            </a:r>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Keep </a:t>
            </a:r>
            <a:r>
              <a:rPr lang="en-US" sz="2400" dirty="0">
                <a:latin typeface="Arial" pitchFamily="34" charset="0"/>
                <a:cs typeface="Arial" pitchFamily="34" charset="0"/>
              </a:rPr>
              <a:t>the transition between display and edit as seamless as possible to provide a “soft mode” for editing. </a:t>
            </a:r>
          </a:p>
          <a:p>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58</a:t>
            </a:fld>
            <a:endParaRPr lang="en-IN" dirty="0"/>
          </a:p>
        </p:txBody>
      </p:sp>
    </p:spTree>
    <p:extLst>
      <p:ext uri="{BB962C8B-B14F-4D97-AF65-F5344CB8AC3E}">
        <p14:creationId xmlns:p14="http://schemas.microsoft.com/office/powerpoint/2010/main" val="14136236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87104"/>
          </a:xfrm>
        </p:spPr>
        <p:txBody>
          <a:bodyPr/>
          <a:lstStyle/>
          <a:p>
            <a:pPr algn="ctr"/>
            <a:r>
              <a:rPr lang="en-US" b="1" dirty="0"/>
              <a:t>Multi-Level Tools </a:t>
            </a:r>
            <a:endParaRPr lang="en-US" dirty="0"/>
          </a:p>
        </p:txBody>
      </p:sp>
      <p:sp>
        <p:nvSpPr>
          <p:cNvPr id="3" name="Content Placeholder 2"/>
          <p:cNvSpPr>
            <a:spLocks noGrp="1"/>
          </p:cNvSpPr>
          <p:nvPr>
            <p:ph idx="1"/>
          </p:nvPr>
        </p:nvSpPr>
        <p:spPr>
          <a:xfrm>
            <a:off x="838200" y="1037230"/>
            <a:ext cx="10515600" cy="5139733"/>
          </a:xfrm>
        </p:spPr>
        <p:txBody>
          <a:bodyPr>
            <a:normAutofit/>
          </a:bodyPr>
          <a:lstStyle/>
          <a:p>
            <a:r>
              <a:rPr lang="en-US" sz="2400" dirty="0">
                <a:latin typeface="Arial" pitchFamily="34" charset="0"/>
                <a:cs typeface="Arial" pitchFamily="34" charset="0"/>
              </a:rPr>
              <a:t>Contextual Tools can be revealed progressively with Multi-Level Tools. </a:t>
            </a:r>
            <a:r>
              <a:rPr lang="en-US" sz="2400" dirty="0" err="1">
                <a:latin typeface="Arial" pitchFamily="34" charset="0"/>
                <a:cs typeface="Arial" pitchFamily="34" charset="0"/>
              </a:rPr>
              <a:t>Songza</a:t>
            </a:r>
            <a:r>
              <a:rPr lang="en-US" sz="2400" dirty="0">
                <a:latin typeface="Arial" pitchFamily="34" charset="0"/>
                <a:cs typeface="Arial" pitchFamily="34" charset="0"/>
              </a:rPr>
              <a:t>* provides </a:t>
            </a:r>
          </a:p>
          <a:p>
            <a:r>
              <a:rPr lang="en-US" sz="2400" dirty="0">
                <a:latin typeface="Arial" pitchFamily="34" charset="0"/>
                <a:cs typeface="Arial" pitchFamily="34" charset="0"/>
              </a:rPr>
              <a:t>a set of tools that get revealed after a user clicks on a song. Additional tools are revealed when hovering over the newly visible tools </a:t>
            </a: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59</a:t>
            </a:fld>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911" y="2748405"/>
            <a:ext cx="4867204" cy="3899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1134" y="3036840"/>
            <a:ext cx="6653763" cy="3050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36236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EA93A9-5677-464A-94D2-8FCADE6AECBE}"/>
              </a:ext>
            </a:extLst>
          </p:cNvPr>
          <p:cNvSpPr>
            <a:spLocks noGrp="1"/>
          </p:cNvSpPr>
          <p:nvPr>
            <p:ph type="title"/>
          </p:nvPr>
        </p:nvSpPr>
        <p:spPr>
          <a:xfrm>
            <a:off x="838200" y="204717"/>
            <a:ext cx="10515600" cy="805217"/>
          </a:xfrm>
        </p:spPr>
        <p:txBody>
          <a:bodyPr>
            <a:normAutofit/>
          </a:bodyPr>
          <a:lstStyle/>
          <a:p>
            <a:pPr algn="ctr"/>
            <a:r>
              <a:rPr lang="en-US" dirty="0" smtClean="0">
                <a:latin typeface="Arial" pitchFamily="34" charset="0"/>
                <a:cs typeface="Arial" pitchFamily="34" charset="0"/>
              </a:rPr>
              <a:t>Drag </a:t>
            </a:r>
            <a:r>
              <a:rPr lang="en-US" dirty="0">
                <a:latin typeface="Arial" pitchFamily="34" charset="0"/>
                <a:cs typeface="Arial" pitchFamily="34" charset="0"/>
              </a:rPr>
              <a:t>&amp; Drop </a:t>
            </a:r>
            <a:endParaRPr lang="en-IN" dirty="0">
              <a:latin typeface="Arial" pitchFamily="34" charset="0"/>
              <a:cs typeface="Arial" pitchFamily="34" charset="0"/>
            </a:endParaRPr>
          </a:p>
        </p:txBody>
      </p:sp>
      <p:sp>
        <p:nvSpPr>
          <p:cNvPr id="3" name="Content Placeholder 2">
            <a:extLst>
              <a:ext uri="{FF2B5EF4-FFF2-40B4-BE49-F238E27FC236}">
                <a16:creationId xmlns="" xmlns:a16="http://schemas.microsoft.com/office/drawing/2014/main" id="{CD69BEB6-7D28-4645-9787-59009D90F2B5}"/>
              </a:ext>
            </a:extLst>
          </p:cNvPr>
          <p:cNvSpPr>
            <a:spLocks noGrp="1"/>
          </p:cNvSpPr>
          <p:nvPr>
            <p:ph idx="1"/>
          </p:nvPr>
        </p:nvSpPr>
        <p:spPr>
          <a:xfrm>
            <a:off x="838200" y="1160060"/>
            <a:ext cx="10515600" cy="5016903"/>
          </a:xfrm>
        </p:spPr>
        <p:txBody>
          <a:bodyPr>
            <a:normAutofit/>
          </a:bodyPr>
          <a:lstStyle/>
          <a:p>
            <a:pPr marL="0" indent="0">
              <a:buNone/>
            </a:pPr>
            <a:r>
              <a:rPr lang="en-US" sz="2400" b="1" dirty="0">
                <a:latin typeface="Arial" pitchFamily="34" charset="0"/>
                <a:cs typeface="Arial" pitchFamily="34" charset="0"/>
              </a:rPr>
              <a:t>The Actors </a:t>
            </a:r>
            <a:endParaRPr lang="en-US" sz="2400" dirty="0">
              <a:latin typeface="Arial" pitchFamily="34" charset="0"/>
              <a:cs typeface="Arial" pitchFamily="34" charset="0"/>
            </a:endParaRPr>
          </a:p>
          <a:p>
            <a:r>
              <a:rPr lang="en-US" sz="2400" dirty="0">
                <a:latin typeface="Arial" pitchFamily="34" charset="0"/>
                <a:cs typeface="Arial" pitchFamily="34" charset="0"/>
              </a:rPr>
              <a:t>During each event you can visually manipulate a number of </a:t>
            </a:r>
            <a:r>
              <a:rPr lang="en-US" sz="2400" i="1" dirty="0">
                <a:latin typeface="Arial" pitchFamily="34" charset="0"/>
                <a:cs typeface="Arial" pitchFamily="34" charset="0"/>
              </a:rPr>
              <a:t>actors</a:t>
            </a:r>
            <a:r>
              <a:rPr lang="en-US" sz="2400" dirty="0">
                <a:latin typeface="Arial" pitchFamily="34" charset="0"/>
                <a:cs typeface="Arial" pitchFamily="34" charset="0"/>
              </a:rPr>
              <a:t>. The page elements available include: </a:t>
            </a:r>
          </a:p>
          <a:p>
            <a:pPr lvl="1"/>
            <a:r>
              <a:rPr lang="en-US" dirty="0" smtClean="0">
                <a:latin typeface="Arial" pitchFamily="34" charset="0"/>
                <a:cs typeface="Arial" pitchFamily="34" charset="0"/>
              </a:rPr>
              <a:t>Page </a:t>
            </a:r>
            <a:r>
              <a:rPr lang="en-US" dirty="0">
                <a:latin typeface="Arial" pitchFamily="34" charset="0"/>
                <a:cs typeface="Arial" pitchFamily="34" charset="0"/>
              </a:rPr>
              <a:t>(e.g., static messaging on the page) </a:t>
            </a:r>
          </a:p>
          <a:p>
            <a:pPr lvl="1"/>
            <a:r>
              <a:rPr lang="en-US" dirty="0" smtClean="0">
                <a:latin typeface="Arial" pitchFamily="34" charset="0"/>
                <a:cs typeface="Arial" pitchFamily="34" charset="0"/>
              </a:rPr>
              <a:t>Cursor </a:t>
            </a:r>
            <a:endParaRPr lang="en-US" dirty="0">
              <a:latin typeface="Arial" pitchFamily="34" charset="0"/>
              <a:cs typeface="Arial" pitchFamily="34" charset="0"/>
            </a:endParaRPr>
          </a:p>
          <a:p>
            <a:pPr lvl="1"/>
            <a:r>
              <a:rPr lang="en-US" dirty="0" smtClean="0">
                <a:latin typeface="Arial" pitchFamily="34" charset="0"/>
                <a:cs typeface="Arial" pitchFamily="34" charset="0"/>
              </a:rPr>
              <a:t>Tool </a:t>
            </a:r>
            <a:r>
              <a:rPr lang="en-US" dirty="0">
                <a:latin typeface="Arial" pitchFamily="34" charset="0"/>
                <a:cs typeface="Arial" pitchFamily="34" charset="0"/>
              </a:rPr>
              <a:t>Tip </a:t>
            </a:r>
          </a:p>
          <a:p>
            <a:pPr lvl="1"/>
            <a:r>
              <a:rPr lang="en-US" dirty="0" smtClean="0">
                <a:latin typeface="Arial" pitchFamily="34" charset="0"/>
                <a:cs typeface="Arial" pitchFamily="34" charset="0"/>
              </a:rPr>
              <a:t>Drag </a:t>
            </a:r>
            <a:r>
              <a:rPr lang="en-US" dirty="0">
                <a:latin typeface="Arial" pitchFamily="34" charset="0"/>
                <a:cs typeface="Arial" pitchFamily="34" charset="0"/>
              </a:rPr>
              <a:t>Object (or some portion of the drag object, e.g., title area of a module) </a:t>
            </a:r>
          </a:p>
          <a:p>
            <a:pPr lvl="1"/>
            <a:r>
              <a:rPr lang="en-US" dirty="0" smtClean="0">
                <a:latin typeface="Arial" pitchFamily="34" charset="0"/>
                <a:cs typeface="Arial" pitchFamily="34" charset="0"/>
              </a:rPr>
              <a:t>Drag </a:t>
            </a:r>
            <a:r>
              <a:rPr lang="en-US" dirty="0">
                <a:latin typeface="Arial" pitchFamily="34" charset="0"/>
                <a:cs typeface="Arial" pitchFamily="34" charset="0"/>
              </a:rPr>
              <a:t>Object’s Parent Container </a:t>
            </a:r>
          </a:p>
          <a:p>
            <a:pPr lvl="1"/>
            <a:r>
              <a:rPr lang="en-US" dirty="0" smtClean="0">
                <a:latin typeface="Arial" pitchFamily="34" charset="0"/>
                <a:cs typeface="Arial" pitchFamily="34" charset="0"/>
              </a:rPr>
              <a:t>Drop </a:t>
            </a:r>
            <a:r>
              <a:rPr lang="en-US" dirty="0">
                <a:latin typeface="Arial" pitchFamily="34" charset="0"/>
                <a:cs typeface="Arial" pitchFamily="34" charset="0"/>
              </a:rPr>
              <a:t>Target </a:t>
            </a:r>
          </a:p>
        </p:txBody>
      </p:sp>
      <p:pic>
        <p:nvPicPr>
          <p:cNvPr id="4" name="Picture 3">
            <a:extLst>
              <a:ext uri="{FF2B5EF4-FFF2-40B4-BE49-F238E27FC236}">
                <a16:creationId xmlns="" xmlns:a16="http://schemas.microsoft.com/office/drawing/2014/main" id="{BF91B66A-E9E9-4DB4-B818-B7E98942B8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314" t="1443" r="8019" b="8872"/>
          <a:stretch/>
        </p:blipFill>
        <p:spPr>
          <a:xfrm>
            <a:off x="0" y="5727940"/>
            <a:ext cx="1054276" cy="1130059"/>
          </a:xfrm>
          <a:prstGeom prst="rect">
            <a:avLst/>
          </a:prstGeom>
        </p:spPr>
      </p:pic>
      <p:sp>
        <p:nvSpPr>
          <p:cNvPr id="5" name="Slide Number Placeholder 4">
            <a:extLst>
              <a:ext uri="{FF2B5EF4-FFF2-40B4-BE49-F238E27FC236}">
                <a16:creationId xmlns="" xmlns:a16="http://schemas.microsoft.com/office/drawing/2014/main" id="{139E8F81-82A2-41E2-A5CC-CD756585E072}"/>
              </a:ext>
            </a:extLst>
          </p:cNvPr>
          <p:cNvSpPr>
            <a:spLocks noGrp="1"/>
          </p:cNvSpPr>
          <p:nvPr>
            <p:ph type="sldNum" sz="quarter" idx="12"/>
          </p:nvPr>
        </p:nvSpPr>
        <p:spPr/>
        <p:txBody>
          <a:bodyPr/>
          <a:lstStyle/>
          <a:p>
            <a:fld id="{236A2DA2-38D1-4472-B02D-8498B342C0EB}" type="slidenum">
              <a:rPr lang="en-IN" smtClean="0"/>
              <a:pPr/>
              <a:t>6</a:t>
            </a:fld>
            <a:endParaRPr lang="en-IN" dirty="0"/>
          </a:p>
        </p:txBody>
      </p:sp>
      <p:sp>
        <p:nvSpPr>
          <p:cNvPr id="6" name="Footer Placeholder 5"/>
          <p:cNvSpPr>
            <a:spLocks noGrp="1"/>
          </p:cNvSpPr>
          <p:nvPr>
            <p:ph type="ftr" sz="quarter" idx="11"/>
          </p:nvPr>
        </p:nvSpPr>
        <p:spPr/>
        <p:txBody>
          <a:bodyPr/>
          <a:lstStyle/>
          <a:p>
            <a:r>
              <a:rPr lang="en-IN" dirty="0" smtClean="0"/>
              <a:t>Unit-V</a:t>
            </a:r>
            <a:endParaRPr lang="en-IN" dirty="0"/>
          </a:p>
        </p:txBody>
      </p:sp>
    </p:spTree>
    <p:extLst>
      <p:ext uri="{BB962C8B-B14F-4D97-AF65-F5344CB8AC3E}">
        <p14:creationId xmlns:p14="http://schemas.microsoft.com/office/powerpoint/2010/main" val="3475421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87104"/>
          </a:xfrm>
        </p:spPr>
        <p:txBody>
          <a:bodyPr/>
          <a:lstStyle/>
          <a:p>
            <a:pPr algn="ctr"/>
            <a:r>
              <a:rPr lang="en-US" dirty="0"/>
              <a:t>Muttons </a:t>
            </a:r>
          </a:p>
        </p:txBody>
      </p:sp>
      <p:sp>
        <p:nvSpPr>
          <p:cNvPr id="3" name="Content Placeholder 2"/>
          <p:cNvSpPr>
            <a:spLocks noGrp="1"/>
          </p:cNvSpPr>
          <p:nvPr>
            <p:ph idx="1"/>
          </p:nvPr>
        </p:nvSpPr>
        <p:spPr>
          <a:xfrm>
            <a:off x="838200" y="1037230"/>
            <a:ext cx="10515600" cy="5139733"/>
          </a:xfrm>
        </p:spPr>
        <p:txBody>
          <a:bodyPr>
            <a:normAutofit/>
          </a:bodyPr>
          <a:lstStyle/>
          <a:p>
            <a:r>
              <a:rPr lang="en-US" sz="2400" dirty="0">
                <a:latin typeface="Arial" pitchFamily="34" charset="0"/>
                <a:cs typeface="Arial" pitchFamily="34" charset="0"/>
              </a:rPr>
              <a:t>Another variation on Multi-Level Tools is the “mutton” (menu + button = mutton). Muttons are useful when there are multiple actions and we want one of the actions to be the default. Yahoo! Mail uses a mutton for its “Reply” button </a:t>
            </a:r>
            <a:endParaRPr lang="en-US" sz="2400" dirty="0" smtClean="0">
              <a:latin typeface="Arial" pitchFamily="34" charset="0"/>
              <a:cs typeface="Arial" pitchFamily="34" charset="0"/>
            </a:endParaRPr>
          </a:p>
          <a:p>
            <a:endParaRPr lang="en-US" sz="2400"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60</a:t>
            </a:fld>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9109" y="2220929"/>
            <a:ext cx="6180445" cy="4088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36236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87104"/>
          </a:xfrm>
        </p:spPr>
        <p:txBody>
          <a:bodyPr/>
          <a:lstStyle/>
          <a:p>
            <a:pPr algn="ctr"/>
            <a:r>
              <a:rPr lang="en-US" dirty="0">
                <a:latin typeface="Arial" pitchFamily="34" charset="0"/>
                <a:cs typeface="Arial" pitchFamily="34" charset="0"/>
              </a:rPr>
              <a:t>Muttons </a:t>
            </a:r>
          </a:p>
        </p:txBody>
      </p:sp>
      <p:sp>
        <p:nvSpPr>
          <p:cNvPr id="3" name="Content Placeholder 2"/>
          <p:cNvSpPr>
            <a:spLocks noGrp="1"/>
          </p:cNvSpPr>
          <p:nvPr>
            <p:ph idx="1"/>
          </p:nvPr>
        </p:nvSpPr>
        <p:spPr>
          <a:xfrm>
            <a:off x="838200" y="1037230"/>
            <a:ext cx="10515600" cy="5139733"/>
          </a:xfrm>
        </p:spPr>
        <p:txBody>
          <a:bodyPr>
            <a:normAutofit/>
          </a:bodyPr>
          <a:lstStyle/>
          <a:p>
            <a:r>
              <a:rPr lang="en-US" sz="2400" dirty="0">
                <a:latin typeface="Arial" pitchFamily="34" charset="0"/>
                <a:cs typeface="Arial" pitchFamily="34" charset="0"/>
              </a:rPr>
              <a:t>Clicking “Reply” performs the individual reply. To reply to all, the menu has to be activated by clicking on the drop-down arrow to show the menu. Muttons are used to: </a:t>
            </a:r>
          </a:p>
          <a:p>
            <a:r>
              <a:rPr lang="en-US" sz="2400" dirty="0" smtClean="0">
                <a:latin typeface="Arial" pitchFamily="34" charset="0"/>
                <a:cs typeface="Arial" pitchFamily="34" charset="0"/>
              </a:rPr>
              <a:t>Provide </a:t>
            </a:r>
            <a:r>
              <a:rPr lang="en-US" sz="2400" dirty="0">
                <a:latin typeface="Arial" pitchFamily="34" charset="0"/>
                <a:cs typeface="Arial" pitchFamily="34" charset="0"/>
              </a:rPr>
              <a:t>a default button action (“Reply to Sender”) </a:t>
            </a:r>
          </a:p>
          <a:p>
            <a:r>
              <a:rPr lang="en-US" sz="2400" dirty="0" smtClean="0">
                <a:latin typeface="Arial" pitchFamily="34" charset="0"/>
                <a:cs typeface="Arial" pitchFamily="34" charset="0"/>
              </a:rPr>
              <a:t>Provide </a:t>
            </a:r>
            <a:r>
              <a:rPr lang="en-US" sz="2400" dirty="0">
                <a:latin typeface="Arial" pitchFamily="34" charset="0"/>
                <a:cs typeface="Arial" pitchFamily="34" charset="0"/>
              </a:rPr>
              <a:t>a clue that there are additional actions </a:t>
            </a:r>
          </a:p>
          <a:p>
            <a:r>
              <a:rPr lang="en-US" sz="2400" dirty="0" smtClean="0">
                <a:latin typeface="Arial" pitchFamily="34" charset="0"/>
                <a:cs typeface="Arial" pitchFamily="34" charset="0"/>
              </a:rPr>
              <a:t>Provide </a:t>
            </a:r>
            <a:r>
              <a:rPr lang="en-US" sz="2400" dirty="0">
                <a:latin typeface="Arial" pitchFamily="34" charset="0"/>
                <a:cs typeface="Arial" pitchFamily="34" charset="0"/>
              </a:rPr>
              <a:t>additional actions in the drop-down </a:t>
            </a:r>
          </a:p>
          <a:p>
            <a:endParaRPr lang="en-US" sz="2400"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61</a:t>
            </a:fld>
            <a:endParaRPr lang="en-IN" dirty="0"/>
          </a:p>
        </p:txBody>
      </p:sp>
    </p:spTree>
    <p:extLst>
      <p:ext uri="{BB962C8B-B14F-4D97-AF65-F5344CB8AC3E}">
        <p14:creationId xmlns:p14="http://schemas.microsoft.com/office/powerpoint/2010/main" val="14136236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9183"/>
            <a:ext cx="10515600" cy="914399"/>
          </a:xfrm>
        </p:spPr>
        <p:txBody>
          <a:bodyPr/>
          <a:lstStyle/>
          <a:p>
            <a:pPr algn="ctr"/>
            <a:r>
              <a:rPr lang="en-US" dirty="0">
                <a:latin typeface="Arial" pitchFamily="34" charset="0"/>
                <a:cs typeface="Arial" pitchFamily="34" charset="0"/>
              </a:rPr>
              <a:t>Best Practices for Multi-Level Tools </a:t>
            </a:r>
          </a:p>
        </p:txBody>
      </p:sp>
      <p:sp>
        <p:nvSpPr>
          <p:cNvPr id="3" name="Content Placeholder 2"/>
          <p:cNvSpPr>
            <a:spLocks noGrp="1"/>
          </p:cNvSpPr>
          <p:nvPr>
            <p:ph idx="1"/>
          </p:nvPr>
        </p:nvSpPr>
        <p:spPr>
          <a:xfrm>
            <a:off x="838200" y="1214651"/>
            <a:ext cx="10515600" cy="5117910"/>
          </a:xfrm>
        </p:spPr>
        <p:txBody>
          <a:bodyPr>
            <a:normAutofit/>
          </a:bodyPr>
          <a:lstStyle/>
          <a:p>
            <a:r>
              <a:rPr lang="en-US" sz="2400" dirty="0" smtClean="0">
                <a:latin typeface="Arial" pitchFamily="34" charset="0"/>
                <a:cs typeface="Arial" pitchFamily="34" charset="0"/>
              </a:rPr>
              <a:t>Use </a:t>
            </a:r>
            <a:r>
              <a:rPr lang="en-US" sz="2400" dirty="0">
                <a:latin typeface="Arial" pitchFamily="34" charset="0"/>
                <a:cs typeface="Arial" pitchFamily="34" charset="0"/>
              </a:rPr>
              <a:t>Multi-Level Tools when you want to avoid revealing Contextual Tools on a mouse hover. </a:t>
            </a:r>
          </a:p>
          <a:p>
            <a:r>
              <a:rPr lang="en-US" sz="2400" dirty="0" smtClean="0">
                <a:latin typeface="Arial" pitchFamily="34" charset="0"/>
                <a:cs typeface="Arial" pitchFamily="34" charset="0"/>
              </a:rPr>
              <a:t>Use </a:t>
            </a:r>
            <a:r>
              <a:rPr lang="en-US" sz="2400" dirty="0">
                <a:latin typeface="Arial" pitchFamily="34" charset="0"/>
                <a:cs typeface="Arial" pitchFamily="34" charset="0"/>
              </a:rPr>
              <a:t>Multi-Level Tools to make activation explicit. </a:t>
            </a:r>
          </a:p>
          <a:p>
            <a:r>
              <a:rPr lang="en-US" sz="2400" dirty="0" smtClean="0">
                <a:latin typeface="Arial" pitchFamily="34" charset="0"/>
                <a:cs typeface="Arial" pitchFamily="34" charset="0"/>
              </a:rPr>
              <a:t>Use </a:t>
            </a:r>
            <a:r>
              <a:rPr lang="en-US" sz="2400" dirty="0">
                <a:latin typeface="Arial" pitchFamily="34" charset="0"/>
                <a:cs typeface="Arial" pitchFamily="34" charset="0"/>
              </a:rPr>
              <a:t>muttons when you have a default action that the user normally takes but alternate actions are still fairly frequent. </a:t>
            </a:r>
          </a:p>
          <a:p>
            <a:r>
              <a:rPr lang="en-US" sz="2400" dirty="0" smtClean="0">
                <a:latin typeface="Arial" pitchFamily="34" charset="0"/>
                <a:cs typeface="Arial" pitchFamily="34" charset="0"/>
              </a:rPr>
              <a:t>Avoid </a:t>
            </a:r>
            <a:r>
              <a:rPr lang="en-US" sz="2400" dirty="0">
                <a:latin typeface="Arial" pitchFamily="34" charset="0"/>
                <a:cs typeface="Arial" pitchFamily="34" charset="0"/>
              </a:rPr>
              <a:t>cascades where possible. Users have a hard time maneuvering the various mouse turns that are required to get to these secondary menus. </a:t>
            </a:r>
          </a:p>
          <a:p>
            <a:r>
              <a:rPr lang="en-US" sz="2400" dirty="0" smtClean="0">
                <a:latin typeface="Arial" pitchFamily="34" charset="0"/>
                <a:cs typeface="Arial" pitchFamily="34" charset="0"/>
              </a:rPr>
              <a:t>Keep </a:t>
            </a:r>
            <a:r>
              <a:rPr lang="en-US" sz="2400" dirty="0">
                <a:latin typeface="Arial" pitchFamily="34" charset="0"/>
                <a:cs typeface="Arial" pitchFamily="34" charset="0"/>
              </a:rPr>
              <a:t>actions as close to the activation point as possible. </a:t>
            </a: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62</a:t>
            </a:fld>
            <a:endParaRPr lang="en-IN" dirty="0"/>
          </a:p>
        </p:txBody>
      </p:sp>
    </p:spTree>
    <p:extLst>
      <p:ext uri="{BB962C8B-B14F-4D97-AF65-F5344CB8AC3E}">
        <p14:creationId xmlns:p14="http://schemas.microsoft.com/office/powerpoint/2010/main" val="16882408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479"/>
            <a:ext cx="10515600" cy="818864"/>
          </a:xfrm>
        </p:spPr>
        <p:txBody>
          <a:bodyPr/>
          <a:lstStyle/>
          <a:p>
            <a:pPr algn="ctr"/>
            <a:r>
              <a:rPr lang="en-US" b="1" dirty="0"/>
              <a:t>Secondary Menu </a:t>
            </a:r>
            <a:endParaRPr lang="en-US" dirty="0"/>
          </a:p>
        </p:txBody>
      </p:sp>
      <p:sp>
        <p:nvSpPr>
          <p:cNvPr id="3" name="Content Placeholder 2"/>
          <p:cNvSpPr>
            <a:spLocks noGrp="1"/>
          </p:cNvSpPr>
          <p:nvPr>
            <p:ph idx="1"/>
          </p:nvPr>
        </p:nvSpPr>
        <p:spPr>
          <a:xfrm>
            <a:off x="838200" y="1023582"/>
            <a:ext cx="10515600" cy="5281684"/>
          </a:xfrm>
        </p:spPr>
        <p:txBody>
          <a:bodyPr>
            <a:normAutofit/>
          </a:bodyPr>
          <a:lstStyle/>
          <a:p>
            <a:r>
              <a:rPr lang="en-US" sz="2400" dirty="0">
                <a:latin typeface="Arial" pitchFamily="34" charset="0"/>
                <a:cs typeface="Arial" pitchFamily="34" charset="0"/>
              </a:rPr>
              <a:t>Desktop applications have provided Contextual Tools for a long time in the form of Secondary Menus. </a:t>
            </a:r>
            <a:endParaRPr lang="en-US" sz="2400" dirty="0" smtClean="0">
              <a:latin typeface="Arial" pitchFamily="34" charset="0"/>
              <a:cs typeface="Arial" pitchFamily="34" charset="0"/>
            </a:endParaRPr>
          </a:p>
          <a:p>
            <a:r>
              <a:rPr lang="en-US" sz="2400" dirty="0">
                <a:latin typeface="Arial" pitchFamily="34" charset="0"/>
                <a:cs typeface="Arial" pitchFamily="34" charset="0"/>
              </a:rPr>
              <a:t>These menus have been rare on the Web. Google Maps uses a secondary menu that is activated by a right-click on a route. </a:t>
            </a:r>
            <a:endParaRPr lang="en-US" sz="2400" dirty="0" smtClean="0">
              <a:latin typeface="Arial" pitchFamily="34" charset="0"/>
              <a:cs typeface="Arial" pitchFamily="34" charset="0"/>
            </a:endParaRPr>
          </a:p>
          <a:p>
            <a:r>
              <a:rPr lang="en-US" sz="2400" dirty="0">
                <a:latin typeface="Arial" pitchFamily="34" charset="0"/>
                <a:cs typeface="Arial" pitchFamily="34" charset="0"/>
              </a:rPr>
              <a:t>It shows additional route commands </a:t>
            </a: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63</a:t>
            </a:fld>
            <a:endParaRPr lang="en-IN" dirty="0"/>
          </a:p>
        </p:txBody>
      </p:sp>
    </p:spTree>
    <p:extLst>
      <p:ext uri="{BB962C8B-B14F-4D97-AF65-F5344CB8AC3E}">
        <p14:creationId xmlns:p14="http://schemas.microsoft.com/office/powerpoint/2010/main" val="16882408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64</a:t>
            </a:fld>
            <a:endParaRPr lang="en-IN"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271" y="640734"/>
            <a:ext cx="5705475" cy="546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824085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65</a:t>
            </a:fld>
            <a:endParaRPr lang="en-IN"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42" y="1091821"/>
            <a:ext cx="10059486" cy="3939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824085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1069"/>
            <a:ext cx="10515600" cy="846161"/>
          </a:xfrm>
        </p:spPr>
        <p:txBody>
          <a:bodyPr/>
          <a:lstStyle/>
          <a:p>
            <a:pPr algn="ctr"/>
            <a:r>
              <a:rPr lang="en-US" dirty="0">
                <a:latin typeface="Arial" pitchFamily="34" charset="0"/>
                <a:cs typeface="Arial" pitchFamily="34" charset="0"/>
              </a:rPr>
              <a:t>Best Practices for Secondary Menus </a:t>
            </a:r>
          </a:p>
        </p:txBody>
      </p:sp>
      <p:sp>
        <p:nvSpPr>
          <p:cNvPr id="3" name="Content Placeholder 2"/>
          <p:cNvSpPr>
            <a:spLocks noGrp="1"/>
          </p:cNvSpPr>
          <p:nvPr>
            <p:ph idx="1"/>
          </p:nvPr>
        </p:nvSpPr>
        <p:spPr>
          <a:xfrm>
            <a:off x="838200" y="1160060"/>
            <a:ext cx="10515600" cy="5016903"/>
          </a:xfrm>
        </p:spPr>
        <p:txBody>
          <a:bodyPr/>
          <a:lstStyle/>
          <a:p>
            <a:r>
              <a:rPr lang="en-US" dirty="0" smtClean="0">
                <a:latin typeface="Arial" pitchFamily="34" charset="0"/>
                <a:cs typeface="Arial" pitchFamily="34" charset="0"/>
              </a:rPr>
              <a:t>Place </a:t>
            </a:r>
            <a:r>
              <a:rPr lang="en-US" dirty="0">
                <a:latin typeface="Arial" pitchFamily="34" charset="0"/>
                <a:cs typeface="Arial" pitchFamily="34" charset="0"/>
              </a:rPr>
              <a:t>alternate or shortcut commands in Secondary Menus. </a:t>
            </a:r>
          </a:p>
          <a:p>
            <a:r>
              <a:rPr lang="en-US" dirty="0" smtClean="0">
                <a:latin typeface="Arial" pitchFamily="34" charset="0"/>
                <a:cs typeface="Arial" pitchFamily="34" charset="0"/>
              </a:rPr>
              <a:t>Consider </a:t>
            </a:r>
            <a:r>
              <a:rPr lang="en-US" dirty="0">
                <a:latin typeface="Arial" pitchFamily="34" charset="0"/>
                <a:cs typeface="Arial" pitchFamily="34" charset="0"/>
              </a:rPr>
              <a:t>activating Secondary Menus by holding down the mouse for one second as an alternative to right-clicking to show the menu. </a:t>
            </a:r>
          </a:p>
          <a:p>
            <a:r>
              <a:rPr lang="en-US" dirty="0" smtClean="0">
                <a:latin typeface="Arial" pitchFamily="34" charset="0"/>
                <a:cs typeface="Arial" pitchFamily="34" charset="0"/>
              </a:rPr>
              <a:t>Style </a:t>
            </a:r>
            <a:r>
              <a:rPr lang="en-US" dirty="0">
                <a:latin typeface="Arial" pitchFamily="34" charset="0"/>
                <a:cs typeface="Arial" pitchFamily="34" charset="0"/>
              </a:rPr>
              <a:t>Secondary Menus differently than the Browser’s standard secondary menu. </a:t>
            </a:r>
          </a:p>
          <a:p>
            <a:r>
              <a:rPr lang="en-US" dirty="0" smtClean="0">
                <a:latin typeface="Arial" pitchFamily="34" charset="0"/>
                <a:cs typeface="Arial" pitchFamily="34" charset="0"/>
              </a:rPr>
              <a:t>Avoid </a:t>
            </a:r>
            <a:r>
              <a:rPr lang="en-US" dirty="0">
                <a:latin typeface="Arial" pitchFamily="34" charset="0"/>
                <a:cs typeface="Arial" pitchFamily="34" charset="0"/>
              </a:rPr>
              <a:t>Secondary Menus for all but redundant commands </a:t>
            </a:r>
          </a:p>
          <a:p>
            <a:r>
              <a:rPr lang="en-US" dirty="0" smtClean="0">
                <a:latin typeface="Arial" pitchFamily="34" charset="0"/>
                <a:cs typeface="Arial" pitchFamily="34" charset="0"/>
              </a:rPr>
              <a:t>Avoid </a:t>
            </a:r>
            <a:r>
              <a:rPr lang="en-US" dirty="0">
                <a:latin typeface="Arial" pitchFamily="34" charset="0"/>
                <a:cs typeface="Arial" pitchFamily="34" charset="0"/>
              </a:rPr>
              <a:t>Secondary Menus in places where there is little resemblance to a traditional web page. </a:t>
            </a:r>
          </a:p>
          <a:p>
            <a:r>
              <a:rPr lang="en-US" dirty="0" smtClean="0">
                <a:latin typeface="Arial" pitchFamily="34" charset="0"/>
                <a:cs typeface="Arial" pitchFamily="34" charset="0"/>
              </a:rPr>
              <a:t>Use </a:t>
            </a:r>
            <a:r>
              <a:rPr lang="en-US" dirty="0">
                <a:latin typeface="Arial" pitchFamily="34" charset="0"/>
                <a:cs typeface="Arial" pitchFamily="34" charset="0"/>
              </a:rPr>
              <a:t>Secondary Menus for operating on a selected set of objects. </a:t>
            </a:r>
          </a:p>
          <a:p>
            <a:endParaRPr lang="en-US"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66</a:t>
            </a:fld>
            <a:endParaRPr lang="en-IN" dirty="0"/>
          </a:p>
        </p:txBody>
      </p:sp>
    </p:spTree>
    <p:extLst>
      <p:ext uri="{BB962C8B-B14F-4D97-AF65-F5344CB8AC3E}">
        <p14:creationId xmlns:p14="http://schemas.microsoft.com/office/powerpoint/2010/main" val="16882408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774"/>
            <a:ext cx="10515600" cy="900752"/>
          </a:xfrm>
        </p:spPr>
        <p:txBody>
          <a:bodyPr/>
          <a:lstStyle/>
          <a:p>
            <a:pPr algn="ctr"/>
            <a:r>
              <a:rPr lang="en-US" dirty="0">
                <a:latin typeface="Arial" pitchFamily="34" charset="0"/>
                <a:cs typeface="Arial" pitchFamily="34" charset="0"/>
              </a:rPr>
              <a:t>General Practices for Contextual Tools </a:t>
            </a:r>
          </a:p>
        </p:txBody>
      </p:sp>
      <p:sp>
        <p:nvSpPr>
          <p:cNvPr id="3" name="Content Placeholder 2"/>
          <p:cNvSpPr>
            <a:spLocks noGrp="1"/>
          </p:cNvSpPr>
          <p:nvPr>
            <p:ph idx="1"/>
          </p:nvPr>
        </p:nvSpPr>
        <p:spPr>
          <a:xfrm>
            <a:off x="838200" y="1132764"/>
            <a:ext cx="10515600" cy="5044199"/>
          </a:xfrm>
        </p:spPr>
        <p:txBody>
          <a:bodyPr>
            <a:normAutofit/>
          </a:bodyPr>
          <a:lstStyle/>
          <a:p>
            <a:r>
              <a:rPr lang="en-US" sz="2400" dirty="0" smtClean="0">
                <a:latin typeface="Arial" pitchFamily="34" charset="0"/>
                <a:cs typeface="Arial" pitchFamily="34" charset="0"/>
              </a:rPr>
              <a:t>Use </a:t>
            </a:r>
            <a:r>
              <a:rPr lang="en-US" sz="2400" dirty="0">
                <a:latin typeface="Arial" pitchFamily="34" charset="0"/>
                <a:cs typeface="Arial" pitchFamily="34" charset="0"/>
              </a:rPr>
              <a:t>Contextual Tools when you have no way to select elements and operate on them as a whole. </a:t>
            </a:r>
          </a:p>
          <a:p>
            <a:r>
              <a:rPr lang="en-US" sz="2400" dirty="0" smtClean="0">
                <a:latin typeface="Arial" pitchFamily="34" charset="0"/>
                <a:cs typeface="Arial" pitchFamily="34" charset="0"/>
              </a:rPr>
              <a:t>Use </a:t>
            </a:r>
            <a:r>
              <a:rPr lang="en-US" sz="2400" dirty="0">
                <a:latin typeface="Arial" pitchFamily="34" charset="0"/>
                <a:cs typeface="Arial" pitchFamily="34" charset="0"/>
              </a:rPr>
              <a:t>Contextual Tools when you want to shorten the path the user must take to complete a task for an item shown on the page. </a:t>
            </a:r>
          </a:p>
          <a:p>
            <a:r>
              <a:rPr lang="en-US" sz="2400" dirty="0" smtClean="0">
                <a:latin typeface="Arial" pitchFamily="34" charset="0"/>
                <a:cs typeface="Arial" pitchFamily="34" charset="0"/>
              </a:rPr>
              <a:t>Use </a:t>
            </a:r>
            <a:r>
              <a:rPr lang="en-US" sz="2400" dirty="0">
                <a:latin typeface="Arial" pitchFamily="34" charset="0"/>
                <a:cs typeface="Arial" pitchFamily="34" charset="0"/>
              </a:rPr>
              <a:t>Contextual Tools when you want to provide a clear call to action at the point of focus. </a:t>
            </a:r>
          </a:p>
          <a:p>
            <a:r>
              <a:rPr lang="en-US" sz="2400" dirty="0" smtClean="0">
                <a:latin typeface="Arial" pitchFamily="34" charset="0"/>
                <a:cs typeface="Arial" pitchFamily="34" charset="0"/>
              </a:rPr>
              <a:t>Always </a:t>
            </a:r>
            <a:r>
              <a:rPr lang="en-US" sz="2400" dirty="0">
                <a:latin typeface="Arial" pitchFamily="34" charset="0"/>
                <a:cs typeface="Arial" pitchFamily="34" charset="0"/>
              </a:rPr>
              <a:t>make your actions as immediate as possible, avoiding additional steps where you can. </a:t>
            </a:r>
          </a:p>
          <a:p>
            <a:r>
              <a:rPr lang="en-US" sz="2400" dirty="0" smtClean="0">
                <a:latin typeface="Arial" pitchFamily="34" charset="0"/>
                <a:cs typeface="Arial" pitchFamily="34" charset="0"/>
              </a:rPr>
              <a:t>Where </a:t>
            </a:r>
            <a:r>
              <a:rPr lang="en-US" sz="2400" dirty="0">
                <a:latin typeface="Arial" pitchFamily="34" charset="0"/>
                <a:cs typeface="Arial" pitchFamily="34" charset="0"/>
              </a:rPr>
              <a:t>possible use familiar techniques (hyperlinks, drop-down arrows, buttons) when providing actions in unexpected places (hover-revealed Contextual Tools). </a:t>
            </a:r>
          </a:p>
          <a:p>
            <a:endParaRPr lang="en-US" sz="2400"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67</a:t>
            </a:fld>
            <a:endParaRPr lang="en-IN" dirty="0"/>
          </a:p>
        </p:txBody>
      </p:sp>
    </p:spTree>
    <p:extLst>
      <p:ext uri="{BB962C8B-B14F-4D97-AF65-F5344CB8AC3E}">
        <p14:creationId xmlns:p14="http://schemas.microsoft.com/office/powerpoint/2010/main" val="168824085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146412"/>
          </a:xfrm>
        </p:spPr>
        <p:txBody>
          <a:bodyPr/>
          <a:lstStyle/>
          <a:p>
            <a:r>
              <a:rPr lang="en-US" dirty="0">
                <a:latin typeface="Arial" pitchFamily="34" charset="0"/>
                <a:cs typeface="Arial" pitchFamily="34" charset="0"/>
              </a:rPr>
              <a:t>General Practices for Contextual Tools </a:t>
            </a:r>
            <a:endParaRPr lang="en-US" dirty="0"/>
          </a:p>
        </p:txBody>
      </p:sp>
      <p:sp>
        <p:nvSpPr>
          <p:cNvPr id="3" name="Content Placeholder 2"/>
          <p:cNvSpPr>
            <a:spLocks noGrp="1"/>
          </p:cNvSpPr>
          <p:nvPr>
            <p:ph idx="1"/>
          </p:nvPr>
        </p:nvSpPr>
        <p:spPr>
          <a:xfrm>
            <a:off x="838200" y="1228299"/>
            <a:ext cx="10515600" cy="4948664"/>
          </a:xfrm>
        </p:spPr>
        <p:txBody>
          <a:bodyPr>
            <a:normAutofit/>
          </a:bodyPr>
          <a:lstStyle/>
          <a:p>
            <a:r>
              <a:rPr lang="en-US" sz="2400" dirty="0" smtClean="0">
                <a:latin typeface="Arial" pitchFamily="34" charset="0"/>
                <a:cs typeface="Arial" pitchFamily="34" charset="0"/>
              </a:rPr>
              <a:t>Make </a:t>
            </a:r>
            <a:r>
              <a:rPr lang="en-US" sz="2400" dirty="0">
                <a:latin typeface="Arial" pitchFamily="34" charset="0"/>
                <a:cs typeface="Arial" pitchFamily="34" charset="0"/>
              </a:rPr>
              <a:t>the actions clear and direct. Avoid using icons for all but the most obvious (an [x] or a trashcan for delete, for instance). </a:t>
            </a:r>
          </a:p>
          <a:p>
            <a:r>
              <a:rPr lang="en-US" sz="2400" dirty="0" smtClean="0">
                <a:latin typeface="Arial" pitchFamily="34" charset="0"/>
                <a:cs typeface="Arial" pitchFamily="34" charset="0"/>
              </a:rPr>
              <a:t>Use </a:t>
            </a:r>
            <a:r>
              <a:rPr lang="en-US" sz="2400" dirty="0">
                <a:latin typeface="Arial" pitchFamily="34" charset="0"/>
                <a:cs typeface="Arial" pitchFamily="34" charset="0"/>
              </a:rPr>
              <a:t>buttons for strong calls to action and links for minor actions. </a:t>
            </a:r>
          </a:p>
          <a:p>
            <a:r>
              <a:rPr lang="en-US" sz="2400" dirty="0" smtClean="0">
                <a:latin typeface="Arial" pitchFamily="34" charset="0"/>
                <a:cs typeface="Arial" pitchFamily="34" charset="0"/>
              </a:rPr>
              <a:t>Make </a:t>
            </a:r>
            <a:r>
              <a:rPr lang="en-US" sz="2400" dirty="0">
                <a:latin typeface="Arial" pitchFamily="34" charset="0"/>
                <a:cs typeface="Arial" pitchFamily="34" charset="0"/>
              </a:rPr>
              <a:t>sure that targets used to open menus or expand information are suitably sized. Never use 8×8 pixel targets. </a:t>
            </a:r>
          </a:p>
          <a:p>
            <a:r>
              <a:rPr lang="en-US" sz="2400" dirty="0" smtClean="0">
                <a:latin typeface="Arial" pitchFamily="34" charset="0"/>
                <a:cs typeface="Arial" pitchFamily="34" charset="0"/>
              </a:rPr>
              <a:t>Make </a:t>
            </a:r>
            <a:r>
              <a:rPr lang="en-US" sz="2400" dirty="0">
                <a:latin typeface="Arial" pitchFamily="34" charset="0"/>
                <a:cs typeface="Arial" pitchFamily="34" charset="0"/>
              </a:rPr>
              <a:t>tools easy to understand, easy to target, and quick to execute. This will make them feel lightweight. </a:t>
            </a:r>
          </a:p>
          <a:p>
            <a:endParaRPr lang="en-US" sz="2400"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68</a:t>
            </a:fld>
            <a:endParaRPr lang="en-IN" dirty="0"/>
          </a:p>
        </p:txBody>
      </p:sp>
    </p:spTree>
    <p:extLst>
      <p:ext uri="{BB962C8B-B14F-4D97-AF65-F5344CB8AC3E}">
        <p14:creationId xmlns:p14="http://schemas.microsoft.com/office/powerpoint/2010/main" val="168824085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968991"/>
          </a:xfrm>
        </p:spPr>
        <p:txBody>
          <a:bodyPr/>
          <a:lstStyle/>
          <a:p>
            <a:pPr algn="ctr"/>
            <a:r>
              <a:rPr lang="en-US" b="1" dirty="0"/>
              <a:t>Overlays </a:t>
            </a:r>
            <a:endParaRPr lang="en-US" dirty="0"/>
          </a:p>
        </p:txBody>
      </p:sp>
      <p:sp>
        <p:nvSpPr>
          <p:cNvPr id="3" name="Content Placeholder 2"/>
          <p:cNvSpPr>
            <a:spLocks noGrp="1"/>
          </p:cNvSpPr>
          <p:nvPr>
            <p:ph idx="1"/>
          </p:nvPr>
        </p:nvSpPr>
        <p:spPr>
          <a:xfrm>
            <a:off x="838200" y="1228298"/>
            <a:ext cx="10515600" cy="5063319"/>
          </a:xfrm>
        </p:spPr>
        <p:txBody>
          <a:bodyPr>
            <a:normAutofit/>
          </a:bodyPr>
          <a:lstStyle/>
          <a:p>
            <a:r>
              <a:rPr lang="en-US" sz="2400" dirty="0">
                <a:latin typeface="Arial" pitchFamily="34" charset="0"/>
                <a:cs typeface="Arial" pitchFamily="34" charset="0"/>
              </a:rPr>
              <a:t>Overlays are really just lightweight pop ups. We use the term lightweight to make a clear distinction between it and the normal idea of a browser pop up. </a:t>
            </a:r>
            <a:endParaRPr lang="en-US" sz="2400" dirty="0" smtClean="0">
              <a:latin typeface="Arial" pitchFamily="34" charset="0"/>
              <a:cs typeface="Arial" pitchFamily="34" charset="0"/>
            </a:endParaRPr>
          </a:p>
          <a:p>
            <a:r>
              <a:rPr lang="en-US" sz="2400" dirty="0">
                <a:latin typeface="Arial" pitchFamily="34" charset="0"/>
                <a:cs typeface="Arial" pitchFamily="34" charset="0"/>
              </a:rPr>
              <a:t>Browser pop ups are created as a new browser window (Figure ). </a:t>
            </a:r>
            <a:endParaRPr lang="en-US" sz="2400" dirty="0" smtClean="0">
              <a:latin typeface="Arial" pitchFamily="34" charset="0"/>
              <a:cs typeface="Arial" pitchFamily="34" charset="0"/>
            </a:endParaRPr>
          </a:p>
          <a:p>
            <a:r>
              <a:rPr lang="en-US" sz="2400" dirty="0">
                <a:latin typeface="Arial" pitchFamily="34" charset="0"/>
                <a:cs typeface="Arial" pitchFamily="34" charset="0"/>
              </a:rPr>
              <a:t>Lightweight overlays are shown within the browser page as an overlay (Figure ). </a:t>
            </a:r>
            <a:endParaRPr lang="en-US" sz="2400" dirty="0" smtClean="0">
              <a:latin typeface="Arial" pitchFamily="34" charset="0"/>
              <a:cs typeface="Arial" pitchFamily="34" charset="0"/>
            </a:endParaRPr>
          </a:p>
          <a:p>
            <a:endParaRPr lang="en-US" sz="2400"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69</a:t>
            </a:fld>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1056" y="3400197"/>
            <a:ext cx="4634979" cy="3340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82408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EA93A9-5677-464A-94D2-8FCADE6AECBE}"/>
              </a:ext>
            </a:extLst>
          </p:cNvPr>
          <p:cNvSpPr>
            <a:spLocks noGrp="1"/>
          </p:cNvSpPr>
          <p:nvPr>
            <p:ph type="title"/>
          </p:nvPr>
        </p:nvSpPr>
        <p:spPr>
          <a:xfrm>
            <a:off x="838200" y="204717"/>
            <a:ext cx="10515600" cy="805217"/>
          </a:xfrm>
        </p:spPr>
        <p:txBody>
          <a:bodyPr>
            <a:normAutofit/>
          </a:bodyPr>
          <a:lstStyle/>
          <a:p>
            <a:pPr algn="ctr"/>
            <a:r>
              <a:rPr lang="en-US" dirty="0" smtClean="0">
                <a:latin typeface="Arial" pitchFamily="34" charset="0"/>
                <a:cs typeface="Arial" pitchFamily="34" charset="0"/>
              </a:rPr>
              <a:t>Drag </a:t>
            </a:r>
            <a:r>
              <a:rPr lang="en-US" dirty="0">
                <a:latin typeface="Arial" pitchFamily="34" charset="0"/>
                <a:cs typeface="Arial" pitchFamily="34" charset="0"/>
              </a:rPr>
              <a:t>&amp; Drop </a:t>
            </a:r>
            <a:endParaRPr lang="en-IN" dirty="0">
              <a:latin typeface="Arial" pitchFamily="34" charset="0"/>
              <a:cs typeface="Arial" pitchFamily="34" charset="0"/>
            </a:endParaRPr>
          </a:p>
        </p:txBody>
      </p:sp>
      <p:sp>
        <p:nvSpPr>
          <p:cNvPr id="3" name="Content Placeholder 2">
            <a:extLst>
              <a:ext uri="{FF2B5EF4-FFF2-40B4-BE49-F238E27FC236}">
                <a16:creationId xmlns="" xmlns:a16="http://schemas.microsoft.com/office/drawing/2014/main" id="{CD69BEB6-7D28-4645-9787-59009D90F2B5}"/>
              </a:ext>
            </a:extLst>
          </p:cNvPr>
          <p:cNvSpPr>
            <a:spLocks noGrp="1"/>
          </p:cNvSpPr>
          <p:nvPr>
            <p:ph idx="1"/>
          </p:nvPr>
        </p:nvSpPr>
        <p:spPr>
          <a:xfrm>
            <a:off x="838200" y="1160060"/>
            <a:ext cx="10515600" cy="5132909"/>
          </a:xfrm>
        </p:spPr>
        <p:txBody>
          <a:bodyPr>
            <a:noAutofit/>
          </a:bodyPr>
          <a:lstStyle/>
          <a:p>
            <a:pPr marL="0" indent="0">
              <a:buNone/>
            </a:pPr>
            <a:r>
              <a:rPr lang="en-US" sz="2400" dirty="0">
                <a:latin typeface="Arial" pitchFamily="34" charset="0"/>
                <a:cs typeface="Arial" pitchFamily="34" charset="0"/>
              </a:rPr>
              <a:t>Purpose of Drag and Drop </a:t>
            </a:r>
          </a:p>
          <a:p>
            <a:r>
              <a:rPr lang="en-US" sz="2400" dirty="0">
                <a:latin typeface="Arial" pitchFamily="34" charset="0"/>
                <a:cs typeface="Arial" pitchFamily="34" charset="0"/>
              </a:rPr>
              <a:t>Drag and drop can be a powerful idiom if used correctly. Specifically it is useful for: </a:t>
            </a:r>
          </a:p>
          <a:p>
            <a:pPr lvl="1"/>
            <a:r>
              <a:rPr lang="en-US" dirty="0">
                <a:latin typeface="Arial" pitchFamily="34" charset="0"/>
                <a:cs typeface="Arial" pitchFamily="34" charset="0"/>
              </a:rPr>
              <a:t>Drag and Drop Module </a:t>
            </a:r>
          </a:p>
          <a:p>
            <a:pPr lvl="1"/>
            <a:r>
              <a:rPr lang="en-US" dirty="0">
                <a:latin typeface="Arial" pitchFamily="34" charset="0"/>
                <a:cs typeface="Arial" pitchFamily="34" charset="0"/>
              </a:rPr>
              <a:t>Rearranging modules on a page. </a:t>
            </a:r>
          </a:p>
          <a:p>
            <a:pPr lvl="1"/>
            <a:r>
              <a:rPr lang="en-US" dirty="0">
                <a:latin typeface="Arial" pitchFamily="34" charset="0"/>
                <a:cs typeface="Arial" pitchFamily="34" charset="0"/>
              </a:rPr>
              <a:t>Drag and Drop List </a:t>
            </a:r>
          </a:p>
          <a:p>
            <a:pPr lvl="1"/>
            <a:r>
              <a:rPr lang="en-US" dirty="0">
                <a:latin typeface="Arial" pitchFamily="34" charset="0"/>
                <a:cs typeface="Arial" pitchFamily="34" charset="0"/>
              </a:rPr>
              <a:t>Rearranging lists. </a:t>
            </a:r>
          </a:p>
          <a:p>
            <a:pPr lvl="1"/>
            <a:r>
              <a:rPr lang="en-US" dirty="0">
                <a:latin typeface="Arial" pitchFamily="34" charset="0"/>
                <a:cs typeface="Arial" pitchFamily="34" charset="0"/>
              </a:rPr>
              <a:t>Drag and Drop Object </a:t>
            </a:r>
          </a:p>
          <a:p>
            <a:pPr lvl="1"/>
            <a:r>
              <a:rPr lang="en-US" dirty="0">
                <a:latin typeface="Arial" pitchFamily="34" charset="0"/>
                <a:cs typeface="Arial" pitchFamily="34" charset="0"/>
              </a:rPr>
              <a:t>Changing relationships between objects. </a:t>
            </a:r>
          </a:p>
          <a:p>
            <a:pPr lvl="1"/>
            <a:r>
              <a:rPr lang="en-US" dirty="0">
                <a:latin typeface="Arial" pitchFamily="34" charset="0"/>
                <a:cs typeface="Arial" pitchFamily="34" charset="0"/>
              </a:rPr>
              <a:t>Drag and Drop Action </a:t>
            </a:r>
          </a:p>
          <a:p>
            <a:pPr lvl="1"/>
            <a:r>
              <a:rPr lang="en-US" dirty="0">
                <a:latin typeface="Arial" pitchFamily="34" charset="0"/>
                <a:cs typeface="Arial" pitchFamily="34" charset="0"/>
              </a:rPr>
              <a:t>Invoking actions on a dropped object. </a:t>
            </a:r>
          </a:p>
          <a:p>
            <a:pPr lvl="1"/>
            <a:r>
              <a:rPr lang="en-US" dirty="0">
                <a:latin typeface="Arial" pitchFamily="34" charset="0"/>
                <a:cs typeface="Arial" pitchFamily="34" charset="0"/>
              </a:rPr>
              <a:t>Drag and Drop Collection </a:t>
            </a:r>
          </a:p>
          <a:p>
            <a:pPr lvl="1"/>
            <a:r>
              <a:rPr lang="en-US" dirty="0">
                <a:latin typeface="Arial" pitchFamily="34" charset="0"/>
                <a:cs typeface="Arial" pitchFamily="34" charset="0"/>
              </a:rPr>
              <a:t>Maintaining collections through drag and drop. </a:t>
            </a:r>
          </a:p>
        </p:txBody>
      </p:sp>
      <p:pic>
        <p:nvPicPr>
          <p:cNvPr id="4" name="Picture 3">
            <a:extLst>
              <a:ext uri="{FF2B5EF4-FFF2-40B4-BE49-F238E27FC236}">
                <a16:creationId xmlns="" xmlns:a16="http://schemas.microsoft.com/office/drawing/2014/main" id="{BF91B66A-E9E9-4DB4-B818-B7E98942B8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314" t="1443" r="8019" b="8872"/>
          <a:stretch/>
        </p:blipFill>
        <p:spPr>
          <a:xfrm>
            <a:off x="0" y="5727940"/>
            <a:ext cx="1054276" cy="1130059"/>
          </a:xfrm>
          <a:prstGeom prst="rect">
            <a:avLst/>
          </a:prstGeom>
        </p:spPr>
      </p:pic>
      <p:sp>
        <p:nvSpPr>
          <p:cNvPr id="5" name="Slide Number Placeholder 4">
            <a:extLst>
              <a:ext uri="{FF2B5EF4-FFF2-40B4-BE49-F238E27FC236}">
                <a16:creationId xmlns="" xmlns:a16="http://schemas.microsoft.com/office/drawing/2014/main" id="{139E8F81-82A2-41E2-A5CC-CD756585E072}"/>
              </a:ext>
            </a:extLst>
          </p:cNvPr>
          <p:cNvSpPr>
            <a:spLocks noGrp="1"/>
          </p:cNvSpPr>
          <p:nvPr>
            <p:ph type="sldNum" sz="quarter" idx="12"/>
          </p:nvPr>
        </p:nvSpPr>
        <p:spPr/>
        <p:txBody>
          <a:bodyPr/>
          <a:lstStyle/>
          <a:p>
            <a:fld id="{236A2DA2-38D1-4472-B02D-8498B342C0EB}" type="slidenum">
              <a:rPr lang="en-IN" smtClean="0"/>
              <a:pPr/>
              <a:t>7</a:t>
            </a:fld>
            <a:endParaRPr lang="en-IN" dirty="0"/>
          </a:p>
        </p:txBody>
      </p:sp>
      <p:sp>
        <p:nvSpPr>
          <p:cNvPr id="6" name="Footer Placeholder 5"/>
          <p:cNvSpPr>
            <a:spLocks noGrp="1"/>
          </p:cNvSpPr>
          <p:nvPr>
            <p:ph type="ftr" sz="quarter" idx="11"/>
          </p:nvPr>
        </p:nvSpPr>
        <p:spPr/>
        <p:txBody>
          <a:bodyPr/>
          <a:lstStyle/>
          <a:p>
            <a:r>
              <a:rPr lang="en-IN" dirty="0" smtClean="0"/>
              <a:t>Unit-V</a:t>
            </a:r>
            <a:endParaRPr lang="en-IN" dirty="0"/>
          </a:p>
        </p:txBody>
      </p:sp>
    </p:spTree>
    <p:extLst>
      <p:ext uri="{BB962C8B-B14F-4D97-AF65-F5344CB8AC3E}">
        <p14:creationId xmlns:p14="http://schemas.microsoft.com/office/powerpoint/2010/main" val="34754213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0125"/>
            <a:ext cx="10515600" cy="955345"/>
          </a:xfrm>
        </p:spPr>
        <p:txBody>
          <a:bodyPr/>
          <a:lstStyle/>
          <a:p>
            <a:pPr algn="ctr"/>
            <a:r>
              <a:rPr lang="en-US" b="1" dirty="0"/>
              <a:t>Overlays </a:t>
            </a:r>
            <a:endParaRPr lang="en-US" dirty="0"/>
          </a:p>
        </p:txBody>
      </p:sp>
      <p:sp>
        <p:nvSpPr>
          <p:cNvPr id="3" name="Content Placeholder 2"/>
          <p:cNvSpPr>
            <a:spLocks noGrp="1"/>
          </p:cNvSpPr>
          <p:nvPr>
            <p:ph idx="1"/>
          </p:nvPr>
        </p:nvSpPr>
        <p:spPr>
          <a:xfrm>
            <a:off x="838200" y="1214651"/>
            <a:ext cx="10515600" cy="4907721"/>
          </a:xfrm>
        </p:spPr>
        <p:txBody>
          <a:bodyPr>
            <a:normAutofit/>
          </a:bodyPr>
          <a:lstStyle/>
          <a:p>
            <a:pPr marL="0" indent="0">
              <a:buNone/>
            </a:pPr>
            <a:r>
              <a:rPr lang="en-US" sz="2400" dirty="0">
                <a:latin typeface="Arial" pitchFamily="34" charset="0"/>
                <a:cs typeface="Arial" pitchFamily="34" charset="0"/>
              </a:rPr>
              <a:t>Older style browser pop ups are undesirable because: </a:t>
            </a:r>
          </a:p>
          <a:p>
            <a:r>
              <a:rPr lang="en-US" sz="2400" dirty="0" smtClean="0">
                <a:latin typeface="Arial" pitchFamily="34" charset="0"/>
                <a:cs typeface="Arial" pitchFamily="34" charset="0"/>
              </a:rPr>
              <a:t>Browser </a:t>
            </a:r>
            <a:r>
              <a:rPr lang="en-US" sz="2400" dirty="0">
                <a:latin typeface="Arial" pitchFamily="34" charset="0"/>
                <a:cs typeface="Arial" pitchFamily="34" charset="0"/>
              </a:rPr>
              <a:t>pop ups display a new browser window. As a result these windows often </a:t>
            </a:r>
            <a:r>
              <a:rPr lang="en-US" sz="2400" dirty="0">
                <a:solidFill>
                  <a:srgbClr val="FF0000"/>
                </a:solidFill>
                <a:latin typeface="Arial" pitchFamily="34" charset="0"/>
                <a:cs typeface="Arial" pitchFamily="34" charset="0"/>
              </a:rPr>
              <a:t>take time </a:t>
            </a:r>
            <a:r>
              <a:rPr lang="en-US" sz="2400" dirty="0">
                <a:latin typeface="Arial" pitchFamily="34" charset="0"/>
                <a:cs typeface="Arial" pitchFamily="34" charset="0"/>
              </a:rPr>
              <a:t>and a sizeable chunk of system resources to create. </a:t>
            </a:r>
          </a:p>
          <a:p>
            <a:r>
              <a:rPr lang="en-US" sz="2400" dirty="0" smtClean="0">
                <a:latin typeface="Arial" pitchFamily="34" charset="0"/>
                <a:cs typeface="Arial" pitchFamily="34" charset="0"/>
              </a:rPr>
              <a:t>Browser </a:t>
            </a:r>
            <a:r>
              <a:rPr lang="en-US" sz="2400" dirty="0">
                <a:latin typeface="Arial" pitchFamily="34" charset="0"/>
                <a:cs typeface="Arial" pitchFamily="34" charset="0"/>
              </a:rPr>
              <a:t>pop ups often display browser interface controls (e.g., a URL bar). Due to security concerns, in Internet Explorer 7 the URL bar is a permanent fixture on any browser pop-up window. </a:t>
            </a:r>
          </a:p>
          <a:p>
            <a:endParaRPr lang="en-US" sz="2400"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70</a:t>
            </a:fld>
            <a:endParaRPr lang="en-IN" dirty="0"/>
          </a:p>
        </p:txBody>
      </p:sp>
    </p:spTree>
    <p:extLst>
      <p:ext uri="{BB962C8B-B14F-4D97-AF65-F5344CB8AC3E}">
        <p14:creationId xmlns:p14="http://schemas.microsoft.com/office/powerpoint/2010/main" val="16882408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479"/>
            <a:ext cx="10515600" cy="900751"/>
          </a:xfrm>
        </p:spPr>
        <p:txBody>
          <a:bodyPr/>
          <a:lstStyle/>
          <a:p>
            <a:pPr algn="ctr"/>
            <a:r>
              <a:rPr lang="en-US" b="1" dirty="0"/>
              <a:t>Overlays </a:t>
            </a:r>
            <a:endParaRPr lang="en-US" dirty="0"/>
          </a:p>
        </p:txBody>
      </p:sp>
      <p:sp>
        <p:nvSpPr>
          <p:cNvPr id="3" name="Content Placeholder 2"/>
          <p:cNvSpPr>
            <a:spLocks noGrp="1"/>
          </p:cNvSpPr>
          <p:nvPr>
            <p:ph idx="1"/>
          </p:nvPr>
        </p:nvSpPr>
        <p:spPr>
          <a:xfrm>
            <a:off x="838200" y="1091821"/>
            <a:ext cx="10515600" cy="5145206"/>
          </a:xfrm>
        </p:spPr>
        <p:txBody>
          <a:bodyPr>
            <a:normAutofit/>
          </a:bodyPr>
          <a:lstStyle/>
          <a:p>
            <a:r>
              <a:rPr lang="en-US" sz="2400" dirty="0">
                <a:latin typeface="Arial" pitchFamily="34" charset="0"/>
                <a:cs typeface="Arial" pitchFamily="34" charset="0"/>
              </a:rPr>
              <a:t>By using either Flash or Ajax-style techniques (Dynamic HTML), a web application can present a pop up in a lightweight overlay within the page itself. This has distinct advantages: </a:t>
            </a:r>
          </a:p>
          <a:p>
            <a:r>
              <a:rPr lang="en-US" sz="2400" dirty="0" smtClean="0">
                <a:latin typeface="Arial" pitchFamily="34" charset="0"/>
                <a:cs typeface="Arial" pitchFamily="34" charset="0"/>
              </a:rPr>
              <a:t>Lightweight </a:t>
            </a:r>
            <a:r>
              <a:rPr lang="en-US" sz="2400" dirty="0">
                <a:latin typeface="Arial" pitchFamily="34" charset="0"/>
                <a:cs typeface="Arial" pitchFamily="34" charset="0"/>
              </a:rPr>
              <a:t>overlays are just a lightweight in-page object. They are </a:t>
            </a:r>
            <a:r>
              <a:rPr lang="en-US" sz="2400" dirty="0">
                <a:solidFill>
                  <a:srgbClr val="FF0000"/>
                </a:solidFill>
                <a:latin typeface="Arial" pitchFamily="34" charset="0"/>
                <a:cs typeface="Arial" pitchFamily="34" charset="0"/>
              </a:rPr>
              <a:t>inexpensive to create and fast to display. </a:t>
            </a:r>
          </a:p>
          <a:p>
            <a:r>
              <a:rPr lang="en-US" sz="2400" dirty="0" smtClean="0">
                <a:latin typeface="Arial" pitchFamily="34" charset="0"/>
                <a:cs typeface="Arial" pitchFamily="34" charset="0"/>
              </a:rPr>
              <a:t>The </a:t>
            </a:r>
            <a:r>
              <a:rPr lang="en-US" sz="2400" dirty="0">
                <a:latin typeface="Arial" pitchFamily="34" charset="0"/>
                <a:cs typeface="Arial" pitchFamily="34" charset="0"/>
              </a:rPr>
              <a:t>interface for lightweight overlays </a:t>
            </a:r>
            <a:r>
              <a:rPr lang="en-US" sz="2400" dirty="0">
                <a:solidFill>
                  <a:srgbClr val="FF0000"/>
                </a:solidFill>
                <a:latin typeface="Arial" pitchFamily="34" charset="0"/>
                <a:cs typeface="Arial" pitchFamily="34" charset="0"/>
              </a:rPr>
              <a:t>is controlled by the web application and not the browser. </a:t>
            </a:r>
          </a:p>
          <a:p>
            <a:r>
              <a:rPr lang="en-US" sz="2400" dirty="0" smtClean="0">
                <a:latin typeface="Arial" pitchFamily="34" charset="0"/>
                <a:cs typeface="Arial" pitchFamily="34" charset="0"/>
              </a:rPr>
              <a:t>There </a:t>
            </a:r>
            <a:r>
              <a:rPr lang="en-US" sz="2400" dirty="0">
                <a:latin typeface="Arial" pitchFamily="34" charset="0"/>
                <a:cs typeface="Arial" pitchFamily="34" charset="0"/>
              </a:rPr>
              <a:t>is complete control over the visual style for the overlay. This allows the overlay to be more visually integrated into the application’s interface (compare Figures 5-1and 5-2). </a:t>
            </a:r>
          </a:p>
          <a:p>
            <a:endParaRPr lang="en-US" sz="2400"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71</a:t>
            </a:fld>
            <a:endParaRPr lang="en-IN" dirty="0"/>
          </a:p>
        </p:txBody>
      </p:sp>
    </p:spTree>
    <p:extLst>
      <p:ext uri="{BB962C8B-B14F-4D97-AF65-F5344CB8AC3E}">
        <p14:creationId xmlns:p14="http://schemas.microsoft.com/office/powerpoint/2010/main" val="168824085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479"/>
            <a:ext cx="10515600" cy="900751"/>
          </a:xfrm>
        </p:spPr>
        <p:txBody>
          <a:bodyPr/>
          <a:lstStyle/>
          <a:p>
            <a:pPr algn="ctr"/>
            <a:r>
              <a:rPr lang="en-US" dirty="0">
                <a:latin typeface="Arial" pitchFamily="34" charset="0"/>
                <a:cs typeface="Arial" pitchFamily="34" charset="0"/>
              </a:rPr>
              <a:t>Lightweight overlays</a:t>
            </a:r>
          </a:p>
        </p:txBody>
      </p:sp>
      <p:sp>
        <p:nvSpPr>
          <p:cNvPr id="3" name="Content Placeholder 2"/>
          <p:cNvSpPr>
            <a:spLocks noGrp="1"/>
          </p:cNvSpPr>
          <p:nvPr>
            <p:ph idx="1"/>
          </p:nvPr>
        </p:nvSpPr>
        <p:spPr>
          <a:xfrm>
            <a:off x="838200" y="1091821"/>
            <a:ext cx="10515600" cy="5145206"/>
          </a:xfrm>
        </p:spPr>
        <p:txBody>
          <a:bodyPr>
            <a:normAutofit/>
          </a:bodyPr>
          <a:lstStyle/>
          <a:p>
            <a:r>
              <a:rPr lang="en-US" sz="2400" dirty="0">
                <a:latin typeface="Arial" pitchFamily="34" charset="0"/>
                <a:cs typeface="Arial" pitchFamily="34" charset="0"/>
              </a:rPr>
              <a:t>Lightweight overlays can be </a:t>
            </a:r>
            <a:r>
              <a:rPr lang="en-US" sz="2400" dirty="0">
                <a:solidFill>
                  <a:srgbClr val="FF0000"/>
                </a:solidFill>
                <a:latin typeface="Arial" pitchFamily="34" charset="0"/>
                <a:cs typeface="Arial" pitchFamily="34" charset="0"/>
              </a:rPr>
              <a:t>used for asking questions, obtaining input, introducing features, indicating progress, giving instructions, or revealing information</a:t>
            </a:r>
            <a:r>
              <a:rPr lang="en-US" sz="2400" dirty="0" smtClean="0">
                <a:solidFill>
                  <a:srgbClr val="FF0000"/>
                </a:solidFill>
                <a:latin typeface="Arial" pitchFamily="34" charset="0"/>
                <a:cs typeface="Arial" pitchFamily="34" charset="0"/>
              </a:rPr>
              <a:t>.</a:t>
            </a:r>
          </a:p>
          <a:p>
            <a:r>
              <a:rPr lang="en-US" sz="2400" dirty="0" smtClean="0">
                <a:latin typeface="Arial" pitchFamily="34" charset="0"/>
                <a:cs typeface="Arial" pitchFamily="34" charset="0"/>
              </a:rPr>
              <a:t>They </a:t>
            </a:r>
            <a:r>
              <a:rPr lang="en-US" sz="2400" dirty="0">
                <a:solidFill>
                  <a:srgbClr val="FF0000"/>
                </a:solidFill>
                <a:latin typeface="Arial" pitchFamily="34" charset="0"/>
                <a:cs typeface="Arial" pitchFamily="34" charset="0"/>
              </a:rPr>
              <a:t>can be activated directly by user events </a:t>
            </a:r>
            <a:r>
              <a:rPr lang="en-US" sz="2400" dirty="0">
                <a:latin typeface="Arial" pitchFamily="34" charset="0"/>
                <a:cs typeface="Arial" pitchFamily="34" charset="0"/>
              </a:rPr>
              <a:t>(e.g., clicking on an action, hovering over objects) or be provided by the web application at various stages in the completion of an action. </a:t>
            </a:r>
            <a:endParaRPr lang="en-US" sz="2400" dirty="0" smtClean="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72</a:t>
            </a:fld>
            <a:endParaRPr lang="en-IN" dirty="0"/>
          </a:p>
        </p:txBody>
      </p:sp>
    </p:spTree>
    <p:extLst>
      <p:ext uri="{BB962C8B-B14F-4D97-AF65-F5344CB8AC3E}">
        <p14:creationId xmlns:p14="http://schemas.microsoft.com/office/powerpoint/2010/main" val="420744862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479"/>
            <a:ext cx="10515600" cy="900751"/>
          </a:xfrm>
        </p:spPr>
        <p:txBody>
          <a:bodyPr/>
          <a:lstStyle/>
          <a:p>
            <a:endParaRPr lang="en-US" dirty="0"/>
          </a:p>
        </p:txBody>
      </p:sp>
      <p:sp>
        <p:nvSpPr>
          <p:cNvPr id="3" name="Content Placeholder 2"/>
          <p:cNvSpPr>
            <a:spLocks noGrp="1"/>
          </p:cNvSpPr>
          <p:nvPr>
            <p:ph idx="1"/>
          </p:nvPr>
        </p:nvSpPr>
        <p:spPr>
          <a:xfrm>
            <a:off x="838200" y="1091821"/>
            <a:ext cx="10515600" cy="5145206"/>
          </a:xfrm>
        </p:spPr>
        <p:txBody>
          <a:bodyPr/>
          <a:lstStyle/>
          <a:p>
            <a:r>
              <a:rPr lang="en-US" dirty="0"/>
              <a:t>Figure . </a:t>
            </a:r>
            <a:r>
              <a:rPr lang="en-US" i="1" dirty="0" err="1"/>
              <a:t>Orbitz</a:t>
            </a:r>
            <a:r>
              <a:rPr lang="en-US" i="1" dirty="0"/>
              <a:t> uses a lightweight DHTML overlay for its calendar chooser; since it does not require the overhead of a separate browser window, it can pop up quickly and is better integrated into the page visually </a:t>
            </a:r>
            <a:endParaRPr lang="en-US" dirty="0"/>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73</a:t>
            </a:fld>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8749" y="2713370"/>
            <a:ext cx="4683125" cy="318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744862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479"/>
            <a:ext cx="10515600" cy="900751"/>
          </a:xfrm>
        </p:spPr>
        <p:txBody>
          <a:bodyPr/>
          <a:lstStyle/>
          <a:p>
            <a:pPr algn="ctr"/>
            <a:r>
              <a:rPr lang="en-US" b="1" dirty="0"/>
              <a:t>Dialog Overlay </a:t>
            </a:r>
            <a:endParaRPr lang="en-US" dirty="0"/>
          </a:p>
        </p:txBody>
      </p:sp>
      <p:sp>
        <p:nvSpPr>
          <p:cNvPr id="3" name="Content Placeholder 2"/>
          <p:cNvSpPr>
            <a:spLocks noGrp="1"/>
          </p:cNvSpPr>
          <p:nvPr>
            <p:ph idx="1"/>
          </p:nvPr>
        </p:nvSpPr>
        <p:spPr>
          <a:xfrm>
            <a:off x="838200" y="1091821"/>
            <a:ext cx="10515600" cy="5145206"/>
          </a:xfrm>
        </p:spPr>
        <p:txBody>
          <a:bodyPr>
            <a:normAutofit/>
          </a:bodyPr>
          <a:lstStyle/>
          <a:p>
            <a:r>
              <a:rPr lang="en-US" sz="2400" dirty="0">
                <a:latin typeface="Arial" pitchFamily="34" charset="0"/>
                <a:cs typeface="Arial" pitchFamily="34" charset="0"/>
              </a:rPr>
              <a:t>Dialog Overlays replace the old style browser pop ups. Netflix provides a clear example of a very simple Dialog Overlay. In the “previously viewed movies for sale” section, a user can click on a “Buy” </a:t>
            </a:r>
          </a:p>
          <a:p>
            <a:r>
              <a:rPr lang="en-US" sz="2400" dirty="0">
                <a:latin typeface="Arial" pitchFamily="34" charset="0"/>
                <a:cs typeface="Arial" pitchFamily="34" charset="0"/>
              </a:rPr>
              <a:t>button to purchase a DVD. Since the customer purchasing the DVD is a member of Netflix, all the pertinent shipping and purchasing information is already on record. The complete checkout experience can be provided in a single overlay (Figure). </a:t>
            </a: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74</a:t>
            </a:fld>
            <a:endParaRPr lang="en-IN" dirty="0"/>
          </a:p>
        </p:txBody>
      </p:sp>
    </p:spTree>
    <p:extLst>
      <p:ext uri="{BB962C8B-B14F-4D97-AF65-F5344CB8AC3E}">
        <p14:creationId xmlns:p14="http://schemas.microsoft.com/office/powerpoint/2010/main" val="420744862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479"/>
            <a:ext cx="10515600" cy="900751"/>
          </a:xfrm>
        </p:spPr>
        <p:txBody>
          <a:bodyPr/>
          <a:lstStyle/>
          <a:p>
            <a:endParaRPr lang="en-US" dirty="0"/>
          </a:p>
        </p:txBody>
      </p:sp>
      <p:sp>
        <p:nvSpPr>
          <p:cNvPr id="3" name="Content Placeholder 2"/>
          <p:cNvSpPr>
            <a:spLocks noGrp="1"/>
          </p:cNvSpPr>
          <p:nvPr>
            <p:ph idx="1"/>
          </p:nvPr>
        </p:nvSpPr>
        <p:spPr>
          <a:xfrm>
            <a:off x="838200" y="1091821"/>
            <a:ext cx="10515600" cy="5145206"/>
          </a:xfrm>
        </p:spPr>
        <p:txBody>
          <a:bodyPr>
            <a:normAutofit fontScale="925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a:t>Figure 5-3. </a:t>
            </a:r>
            <a:r>
              <a:rPr lang="en-US" i="1" dirty="0"/>
              <a:t>Netflix uses a lightweight pop up to confirm a previously viewed DVD purchase; in addition, it uses the </a:t>
            </a:r>
            <a:r>
              <a:rPr lang="en-US" i="1" dirty="0" err="1"/>
              <a:t>Lightbox</a:t>
            </a:r>
            <a:r>
              <a:rPr lang="en-US" i="1" dirty="0"/>
              <a:t> Effect to indicate modality </a:t>
            </a:r>
            <a:endParaRPr lang="en-US" dirty="0"/>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75</a:t>
            </a:fld>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2834" y="325628"/>
            <a:ext cx="7953375" cy="511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744862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479"/>
            <a:ext cx="10515600" cy="900751"/>
          </a:xfrm>
        </p:spPr>
        <p:txBody>
          <a:bodyPr/>
          <a:lstStyle/>
          <a:p>
            <a:pPr algn="ctr"/>
            <a:r>
              <a:rPr lang="en-US" dirty="0">
                <a:latin typeface="Arial" pitchFamily="34" charset="0"/>
                <a:cs typeface="Arial" pitchFamily="34" charset="0"/>
              </a:rPr>
              <a:t>Best Practices for Dialog Overlay </a:t>
            </a:r>
          </a:p>
        </p:txBody>
      </p:sp>
      <p:sp>
        <p:nvSpPr>
          <p:cNvPr id="3" name="Content Placeholder 2"/>
          <p:cNvSpPr>
            <a:spLocks noGrp="1"/>
          </p:cNvSpPr>
          <p:nvPr>
            <p:ph idx="1"/>
          </p:nvPr>
        </p:nvSpPr>
        <p:spPr>
          <a:xfrm>
            <a:off x="838200" y="1091821"/>
            <a:ext cx="10515600" cy="5145206"/>
          </a:xfrm>
        </p:spPr>
        <p:txBody>
          <a:bodyPr>
            <a:normAutofit/>
          </a:bodyPr>
          <a:lstStyle/>
          <a:p>
            <a:r>
              <a:rPr lang="en-US" sz="2400" dirty="0" smtClean="0">
                <a:latin typeface="Arial" pitchFamily="34" charset="0"/>
                <a:cs typeface="Arial" pitchFamily="34" charset="0"/>
              </a:rPr>
              <a:t>Always </a:t>
            </a:r>
            <a:r>
              <a:rPr lang="en-US" sz="2400" dirty="0">
                <a:latin typeface="Arial" pitchFamily="34" charset="0"/>
                <a:cs typeface="Arial" pitchFamily="34" charset="0"/>
              </a:rPr>
              <a:t>use Dialog Overlays instead of browser pop ups. </a:t>
            </a:r>
          </a:p>
          <a:p>
            <a:r>
              <a:rPr lang="en-US" sz="2400" dirty="0" smtClean="0">
                <a:latin typeface="Arial" pitchFamily="34" charset="0"/>
                <a:cs typeface="Arial" pitchFamily="34" charset="0"/>
              </a:rPr>
              <a:t>Use </a:t>
            </a:r>
            <a:r>
              <a:rPr lang="en-US" sz="2400" dirty="0">
                <a:latin typeface="Arial" pitchFamily="34" charset="0"/>
                <a:cs typeface="Arial" pitchFamily="34" charset="0"/>
              </a:rPr>
              <a:t>the </a:t>
            </a:r>
            <a:r>
              <a:rPr lang="en-US" sz="2400" dirty="0" err="1">
                <a:latin typeface="Arial" pitchFamily="34" charset="0"/>
                <a:cs typeface="Arial" pitchFamily="34" charset="0"/>
              </a:rPr>
              <a:t>Lightbox</a:t>
            </a:r>
            <a:r>
              <a:rPr lang="en-US" sz="2400" dirty="0">
                <a:latin typeface="Arial" pitchFamily="34" charset="0"/>
                <a:cs typeface="Arial" pitchFamily="34" charset="0"/>
              </a:rPr>
              <a:t> Effect when the overlay contains important information, if the user should not ignore it, or if the interaction with the dialog should be modal. </a:t>
            </a:r>
          </a:p>
          <a:p>
            <a:r>
              <a:rPr lang="en-US" sz="2400" dirty="0" smtClean="0">
                <a:latin typeface="Arial" pitchFamily="34" charset="0"/>
                <a:cs typeface="Arial" pitchFamily="34" charset="0"/>
              </a:rPr>
              <a:t>Avoid </a:t>
            </a:r>
            <a:r>
              <a:rPr lang="en-US" sz="2400" dirty="0">
                <a:latin typeface="Arial" pitchFamily="34" charset="0"/>
                <a:cs typeface="Arial" pitchFamily="34" charset="0"/>
              </a:rPr>
              <a:t>unnecessary Dialog Overlays (Idiot Boxes), as they interrupt the user’s flow. </a:t>
            </a:r>
          </a:p>
          <a:p>
            <a:r>
              <a:rPr lang="en-US" sz="2400" dirty="0" smtClean="0">
                <a:latin typeface="Arial" pitchFamily="34" charset="0"/>
                <a:cs typeface="Arial" pitchFamily="34" charset="0"/>
              </a:rPr>
              <a:t>Don’t </a:t>
            </a:r>
            <a:r>
              <a:rPr lang="en-US" sz="2400" dirty="0">
                <a:latin typeface="Arial" pitchFamily="34" charset="0"/>
                <a:cs typeface="Arial" pitchFamily="34" charset="0"/>
              </a:rPr>
              <a:t>use an overlay when a simpler, in-page interaction would suffice (see discussion </a:t>
            </a:r>
            <a:r>
              <a:rPr lang="en-US" sz="2400" dirty="0" err="1">
                <a:latin typeface="Arial" pitchFamily="34" charset="0"/>
                <a:cs typeface="Arial" pitchFamily="34" charset="0"/>
              </a:rPr>
              <a:t>inthe</a:t>
            </a:r>
            <a:r>
              <a:rPr lang="en-US" sz="2400" dirty="0">
                <a:latin typeface="Arial" pitchFamily="34" charset="0"/>
                <a:cs typeface="Arial" pitchFamily="34" charset="0"/>
              </a:rPr>
              <a:t> next chapter on Inlays). </a:t>
            </a:r>
          </a:p>
          <a:p>
            <a:r>
              <a:rPr lang="en-US" sz="2400" dirty="0" smtClean="0">
                <a:latin typeface="Arial" pitchFamily="34" charset="0"/>
                <a:cs typeface="Arial" pitchFamily="34" charset="0"/>
              </a:rPr>
              <a:t>Avoid </a:t>
            </a:r>
            <a:r>
              <a:rPr lang="en-US" sz="2400" dirty="0">
                <a:latin typeface="Arial" pitchFamily="34" charset="0"/>
                <a:cs typeface="Arial" pitchFamily="34" charset="0"/>
              </a:rPr>
              <a:t>JavaScript alert boxes, as they don’t provide a consistent user experience between operating systems. </a:t>
            </a:r>
          </a:p>
          <a:p>
            <a:endParaRPr lang="en-US" sz="2400"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76</a:t>
            </a:fld>
            <a:endParaRPr lang="en-IN" dirty="0"/>
          </a:p>
        </p:txBody>
      </p:sp>
    </p:spTree>
    <p:extLst>
      <p:ext uri="{BB962C8B-B14F-4D97-AF65-F5344CB8AC3E}">
        <p14:creationId xmlns:p14="http://schemas.microsoft.com/office/powerpoint/2010/main" val="420744862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479"/>
            <a:ext cx="10515600" cy="900751"/>
          </a:xfrm>
        </p:spPr>
        <p:txBody>
          <a:bodyPr>
            <a:normAutofit/>
          </a:bodyPr>
          <a:lstStyle/>
          <a:p>
            <a:pPr algn="ctr"/>
            <a:r>
              <a:rPr lang="en-US" dirty="0">
                <a:latin typeface="Arial" pitchFamily="34" charset="0"/>
                <a:cs typeface="Arial" pitchFamily="34" charset="0"/>
              </a:rPr>
              <a:t>Detail Overlay </a:t>
            </a:r>
          </a:p>
        </p:txBody>
      </p:sp>
      <p:sp>
        <p:nvSpPr>
          <p:cNvPr id="3" name="Content Placeholder 2"/>
          <p:cNvSpPr>
            <a:spLocks noGrp="1"/>
          </p:cNvSpPr>
          <p:nvPr>
            <p:ph idx="1"/>
          </p:nvPr>
        </p:nvSpPr>
        <p:spPr>
          <a:xfrm>
            <a:off x="838200" y="1091821"/>
            <a:ext cx="10515600" cy="5145206"/>
          </a:xfrm>
        </p:spPr>
        <p:txBody>
          <a:bodyPr>
            <a:normAutofit/>
          </a:bodyPr>
          <a:lstStyle/>
          <a:p>
            <a:r>
              <a:rPr lang="en-US" sz="2400" dirty="0">
                <a:latin typeface="Arial" pitchFamily="34" charset="0"/>
                <a:cs typeface="Arial" pitchFamily="34" charset="0"/>
              </a:rPr>
              <a:t>The second type of overlay is somewhat new to web applications. The Detail Overlay allows an overlay to present additional information when the user clicks or hovers over a link or section of content. </a:t>
            </a:r>
          </a:p>
          <a:p>
            <a:r>
              <a:rPr lang="en-US" sz="2400" dirty="0">
                <a:latin typeface="Arial" pitchFamily="34" charset="0"/>
                <a:cs typeface="Arial" pitchFamily="34" charset="0"/>
              </a:rPr>
              <a:t>Toolkits now make it easier to create overlays across different browsers and to request additional information from the server without refreshing the page. Taking another example from Netflix, information about a specific movie is displayed as the user hovers over the movie’s box shot (Figure ). </a:t>
            </a: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77</a:t>
            </a:fld>
            <a:endParaRPr lang="en-IN" dirty="0"/>
          </a:p>
        </p:txBody>
      </p:sp>
    </p:spTree>
    <p:extLst>
      <p:ext uri="{BB962C8B-B14F-4D97-AF65-F5344CB8AC3E}">
        <p14:creationId xmlns:p14="http://schemas.microsoft.com/office/powerpoint/2010/main" val="420744862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479"/>
            <a:ext cx="10515600" cy="900751"/>
          </a:xfrm>
        </p:spPr>
        <p:txBody>
          <a:bodyPr/>
          <a:lstStyle/>
          <a:p>
            <a:pPr algn="ctr"/>
            <a:r>
              <a:rPr lang="en-US" dirty="0">
                <a:latin typeface="Arial" pitchFamily="34" charset="0"/>
                <a:cs typeface="Arial" pitchFamily="34" charset="0"/>
              </a:rPr>
              <a:t>Detail Overlay </a:t>
            </a:r>
            <a:endParaRPr lang="en-US" dirty="0"/>
          </a:p>
        </p:txBody>
      </p:sp>
      <p:sp>
        <p:nvSpPr>
          <p:cNvPr id="3" name="Content Placeholder 2"/>
          <p:cNvSpPr>
            <a:spLocks noGrp="1"/>
          </p:cNvSpPr>
          <p:nvPr>
            <p:ph idx="1"/>
          </p:nvPr>
        </p:nvSpPr>
        <p:spPr>
          <a:xfrm>
            <a:off x="838200" y="1091821"/>
            <a:ext cx="10515600" cy="5145206"/>
          </a:xfrm>
        </p:spPr>
        <p:txBody>
          <a:bodyPr/>
          <a:lstStyle/>
          <a:p>
            <a:endParaRPr lang="en-US" dirty="0"/>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78</a:t>
            </a:fld>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0990"/>
            <a:ext cx="5957527" cy="4753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2826" y="2388358"/>
            <a:ext cx="6254134" cy="2665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744862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479"/>
            <a:ext cx="10515600" cy="900751"/>
          </a:xfrm>
        </p:spPr>
        <p:txBody>
          <a:bodyPr>
            <a:normAutofit fontScale="90000"/>
          </a:bodyPr>
          <a:lstStyle/>
          <a:p>
            <a:pPr algn="ctr"/>
            <a:r>
              <a:rPr lang="en-US" dirty="0" smtClean="0">
                <a:latin typeface="Arial" pitchFamily="34" charset="0"/>
                <a:cs typeface="Arial" pitchFamily="34" charset="0"/>
              </a:rPr>
              <a:t/>
            </a:r>
            <a:br>
              <a:rPr lang="en-US" dirty="0" smtClean="0">
                <a:latin typeface="Arial" pitchFamily="34" charset="0"/>
                <a:cs typeface="Arial" pitchFamily="34" charset="0"/>
              </a:rPr>
            </a:br>
            <a:r>
              <a:rPr lang="en-US" dirty="0" smtClean="0">
                <a:latin typeface="Arial" pitchFamily="34" charset="0"/>
                <a:cs typeface="Arial" pitchFamily="34" charset="0"/>
              </a:rPr>
              <a:t>Best </a:t>
            </a:r>
            <a:r>
              <a:rPr lang="en-US" dirty="0">
                <a:latin typeface="Arial" pitchFamily="34" charset="0"/>
                <a:cs typeface="Arial" pitchFamily="34" charset="0"/>
              </a:rPr>
              <a:t>Practices for Detail Overlay </a:t>
            </a:r>
            <a:br>
              <a:rPr lang="en-US" dirty="0">
                <a:latin typeface="Arial" pitchFamily="34" charset="0"/>
                <a:cs typeface="Arial" pitchFamily="34" charset="0"/>
              </a:rPr>
            </a:br>
            <a:endParaRPr lang="en-US" dirty="0">
              <a:latin typeface="Arial" pitchFamily="34" charset="0"/>
              <a:cs typeface="Arial" pitchFamily="34" charset="0"/>
            </a:endParaRPr>
          </a:p>
        </p:txBody>
      </p:sp>
      <p:sp>
        <p:nvSpPr>
          <p:cNvPr id="3" name="Content Placeholder 2"/>
          <p:cNvSpPr>
            <a:spLocks noGrp="1"/>
          </p:cNvSpPr>
          <p:nvPr>
            <p:ph idx="1"/>
          </p:nvPr>
        </p:nvSpPr>
        <p:spPr>
          <a:xfrm>
            <a:off x="838200" y="1091821"/>
            <a:ext cx="10515600" cy="5145206"/>
          </a:xfrm>
        </p:spPr>
        <p:txBody>
          <a:bodyPr>
            <a:normAutofit fontScale="92500" lnSpcReduction="10000"/>
          </a:bodyPr>
          <a:lstStyle/>
          <a:p>
            <a:pPr marL="0" indent="0">
              <a:buNone/>
            </a:pPr>
            <a:r>
              <a:rPr lang="en-US" dirty="0">
                <a:latin typeface="Arial" pitchFamily="34" charset="0"/>
                <a:cs typeface="Arial" pitchFamily="34" charset="0"/>
              </a:rPr>
              <a:t>Best Practices for Detail Overlay </a:t>
            </a:r>
          </a:p>
          <a:p>
            <a:r>
              <a:rPr lang="en-US" dirty="0" smtClean="0">
                <a:latin typeface="Arial" pitchFamily="34" charset="0"/>
                <a:cs typeface="Arial" pitchFamily="34" charset="0"/>
              </a:rPr>
              <a:t>Use </a:t>
            </a:r>
            <a:r>
              <a:rPr lang="en-US" dirty="0">
                <a:latin typeface="Arial" pitchFamily="34" charset="0"/>
                <a:cs typeface="Arial" pitchFamily="34" charset="0"/>
              </a:rPr>
              <a:t>Detail Overlays to give a sneak peek at detailed information. This will avoid unnecessary page transitions. </a:t>
            </a:r>
          </a:p>
          <a:p>
            <a:r>
              <a:rPr lang="en-US" dirty="0" smtClean="0">
                <a:latin typeface="Arial" pitchFamily="34" charset="0"/>
                <a:cs typeface="Arial" pitchFamily="34" charset="0"/>
              </a:rPr>
              <a:t>For </a:t>
            </a:r>
            <a:r>
              <a:rPr lang="en-US" dirty="0">
                <a:latin typeface="Arial" pitchFamily="34" charset="0"/>
                <a:cs typeface="Arial" pitchFamily="34" charset="0"/>
              </a:rPr>
              <a:t>hover-activated Detail Overlays, provide a slight delay for activation (about half a second). This will avoid the interface behaving like a Mouse Trap. </a:t>
            </a:r>
          </a:p>
          <a:p>
            <a:r>
              <a:rPr lang="en-US" dirty="0" smtClean="0">
                <a:latin typeface="Arial" pitchFamily="34" charset="0"/>
                <a:cs typeface="Arial" pitchFamily="34" charset="0"/>
              </a:rPr>
              <a:t>For </a:t>
            </a:r>
            <a:r>
              <a:rPr lang="en-US" dirty="0">
                <a:latin typeface="Arial" pitchFamily="34" charset="0"/>
                <a:cs typeface="Arial" pitchFamily="34" charset="0"/>
              </a:rPr>
              <a:t>hover-activated Detail Overlays, provide a simple deactivation (e.g., simple mouse out). </a:t>
            </a:r>
          </a:p>
          <a:p>
            <a:r>
              <a:rPr lang="en-US" dirty="0" smtClean="0">
                <a:latin typeface="Arial" pitchFamily="34" charset="0"/>
                <a:cs typeface="Arial" pitchFamily="34" charset="0"/>
              </a:rPr>
              <a:t>For </a:t>
            </a:r>
            <a:r>
              <a:rPr lang="en-US" dirty="0">
                <a:latin typeface="Arial" pitchFamily="34" charset="0"/>
                <a:cs typeface="Arial" pitchFamily="34" charset="0"/>
              </a:rPr>
              <a:t>Detail Overlays, make activation and deactivation symmetrical (don’t make it harder to get out of the overlay than it was to activate it). </a:t>
            </a:r>
          </a:p>
          <a:p>
            <a:r>
              <a:rPr lang="en-US" dirty="0" smtClean="0">
                <a:latin typeface="Arial" pitchFamily="34" charset="0"/>
                <a:cs typeface="Arial" pitchFamily="34" charset="0"/>
              </a:rPr>
              <a:t>Once </a:t>
            </a:r>
            <a:r>
              <a:rPr lang="en-US" dirty="0">
                <a:latin typeface="Arial" pitchFamily="34" charset="0"/>
                <a:cs typeface="Arial" pitchFamily="34" charset="0"/>
              </a:rPr>
              <a:t>activated, avoid lengthy animations or effects that delay showing a Detail Overlay. </a:t>
            </a:r>
          </a:p>
          <a:p>
            <a:endParaRPr lang="en-US"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79</a:t>
            </a:fld>
            <a:endParaRPr lang="en-IN" dirty="0"/>
          </a:p>
        </p:txBody>
      </p:sp>
    </p:spTree>
    <p:extLst>
      <p:ext uri="{BB962C8B-B14F-4D97-AF65-F5344CB8AC3E}">
        <p14:creationId xmlns:p14="http://schemas.microsoft.com/office/powerpoint/2010/main" val="42074486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EA93A9-5677-464A-94D2-8FCADE6AECBE}"/>
              </a:ext>
            </a:extLst>
          </p:cNvPr>
          <p:cNvSpPr>
            <a:spLocks noGrp="1"/>
          </p:cNvSpPr>
          <p:nvPr>
            <p:ph type="title"/>
          </p:nvPr>
        </p:nvSpPr>
        <p:spPr>
          <a:xfrm>
            <a:off x="838200" y="204717"/>
            <a:ext cx="10515600" cy="805217"/>
          </a:xfrm>
        </p:spPr>
        <p:txBody>
          <a:bodyPr>
            <a:normAutofit/>
          </a:bodyPr>
          <a:lstStyle/>
          <a:p>
            <a:pPr algn="ctr"/>
            <a:r>
              <a:rPr lang="en-US" dirty="0" smtClean="0">
                <a:latin typeface="Arial" pitchFamily="34" charset="0"/>
                <a:cs typeface="Arial" pitchFamily="34" charset="0"/>
              </a:rPr>
              <a:t>Drag </a:t>
            </a:r>
            <a:r>
              <a:rPr lang="en-US" dirty="0">
                <a:latin typeface="Arial" pitchFamily="34" charset="0"/>
                <a:cs typeface="Arial" pitchFamily="34" charset="0"/>
              </a:rPr>
              <a:t>&amp; Drop </a:t>
            </a:r>
            <a:endParaRPr lang="en-IN" dirty="0">
              <a:latin typeface="Arial" pitchFamily="34" charset="0"/>
              <a:cs typeface="Arial" pitchFamily="34" charset="0"/>
            </a:endParaRPr>
          </a:p>
        </p:txBody>
      </p:sp>
      <p:sp>
        <p:nvSpPr>
          <p:cNvPr id="3" name="Content Placeholder 2">
            <a:extLst>
              <a:ext uri="{FF2B5EF4-FFF2-40B4-BE49-F238E27FC236}">
                <a16:creationId xmlns="" xmlns:a16="http://schemas.microsoft.com/office/drawing/2014/main" id="{CD69BEB6-7D28-4645-9787-59009D90F2B5}"/>
              </a:ext>
            </a:extLst>
          </p:cNvPr>
          <p:cNvSpPr>
            <a:spLocks noGrp="1"/>
          </p:cNvSpPr>
          <p:nvPr>
            <p:ph idx="1"/>
          </p:nvPr>
        </p:nvSpPr>
        <p:spPr>
          <a:xfrm>
            <a:off x="838200" y="1160060"/>
            <a:ext cx="10515600" cy="5016903"/>
          </a:xfrm>
        </p:spPr>
        <p:txBody>
          <a:bodyPr>
            <a:normAutofit/>
          </a:bodyPr>
          <a:lstStyle/>
          <a:p>
            <a:pPr marL="0" indent="0">
              <a:buNone/>
            </a:pPr>
            <a:r>
              <a:rPr lang="en-US" sz="2400" dirty="0">
                <a:latin typeface="Arial" pitchFamily="34" charset="0"/>
                <a:cs typeface="Arial" pitchFamily="34" charset="0"/>
              </a:rPr>
              <a:t>Drag and Drop Module </a:t>
            </a:r>
          </a:p>
          <a:p>
            <a:r>
              <a:rPr lang="en-US" sz="2400" dirty="0">
                <a:latin typeface="Arial" pitchFamily="34" charset="0"/>
                <a:cs typeface="Arial" pitchFamily="34" charset="0"/>
              </a:rPr>
              <a:t>One of the most useful purposes of drag and drop is to allow the user to directly place objects where she wants them on the page. A typical pattern is Drag and Drop Modules on a page. </a:t>
            </a:r>
            <a:endParaRPr lang="en-US" sz="2400" dirty="0" smtClean="0">
              <a:latin typeface="Arial" pitchFamily="34" charset="0"/>
              <a:cs typeface="Arial" pitchFamily="34" charset="0"/>
            </a:endParaRPr>
          </a:p>
          <a:p>
            <a:endParaRPr lang="en-US" sz="2400"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BF91B66A-E9E9-4DB4-B818-B7E98942B8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314" t="1443" r="8019" b="8872"/>
          <a:stretch/>
        </p:blipFill>
        <p:spPr>
          <a:xfrm>
            <a:off x="0" y="5727940"/>
            <a:ext cx="1054276" cy="1130059"/>
          </a:xfrm>
          <a:prstGeom prst="rect">
            <a:avLst/>
          </a:prstGeom>
        </p:spPr>
      </p:pic>
      <p:sp>
        <p:nvSpPr>
          <p:cNvPr id="5" name="Slide Number Placeholder 4">
            <a:extLst>
              <a:ext uri="{FF2B5EF4-FFF2-40B4-BE49-F238E27FC236}">
                <a16:creationId xmlns="" xmlns:a16="http://schemas.microsoft.com/office/drawing/2014/main" id="{139E8F81-82A2-41E2-A5CC-CD756585E072}"/>
              </a:ext>
            </a:extLst>
          </p:cNvPr>
          <p:cNvSpPr>
            <a:spLocks noGrp="1"/>
          </p:cNvSpPr>
          <p:nvPr>
            <p:ph type="sldNum" sz="quarter" idx="12"/>
          </p:nvPr>
        </p:nvSpPr>
        <p:spPr/>
        <p:txBody>
          <a:bodyPr/>
          <a:lstStyle/>
          <a:p>
            <a:fld id="{236A2DA2-38D1-4472-B02D-8498B342C0EB}" type="slidenum">
              <a:rPr lang="en-IN" smtClean="0"/>
              <a:pPr/>
              <a:t>8</a:t>
            </a:fld>
            <a:endParaRPr lang="en-IN" dirty="0"/>
          </a:p>
        </p:txBody>
      </p:sp>
      <p:sp>
        <p:nvSpPr>
          <p:cNvPr id="6" name="Footer Placeholder 5"/>
          <p:cNvSpPr>
            <a:spLocks noGrp="1"/>
          </p:cNvSpPr>
          <p:nvPr>
            <p:ph type="ftr" sz="quarter" idx="11"/>
          </p:nvPr>
        </p:nvSpPr>
        <p:spPr/>
        <p:txBody>
          <a:bodyPr/>
          <a:lstStyle/>
          <a:p>
            <a:r>
              <a:rPr lang="en-IN" dirty="0" smtClean="0"/>
              <a:t>Unit-V</a:t>
            </a:r>
            <a:endParaRPr lang="en-IN"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2506" y="2897377"/>
            <a:ext cx="6015251" cy="3960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54213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479"/>
            <a:ext cx="10515600" cy="900751"/>
          </a:xfrm>
        </p:spPr>
        <p:txBody>
          <a:bodyPr>
            <a:normAutofit fontScale="90000"/>
          </a:bodyPr>
          <a:lstStyle/>
          <a:p>
            <a:pPr algn="ctr"/>
            <a:r>
              <a:rPr lang="en-US" dirty="0">
                <a:latin typeface="Arial" pitchFamily="34" charset="0"/>
                <a:cs typeface="Arial" pitchFamily="34" charset="0"/>
              </a:rPr>
              <a:t/>
            </a:r>
            <a:br>
              <a:rPr lang="en-US" dirty="0">
                <a:latin typeface="Arial" pitchFamily="34" charset="0"/>
                <a:cs typeface="Arial" pitchFamily="34" charset="0"/>
              </a:rPr>
            </a:br>
            <a:r>
              <a:rPr lang="en-US" dirty="0">
                <a:latin typeface="Arial" pitchFamily="34" charset="0"/>
                <a:cs typeface="Arial" pitchFamily="34" charset="0"/>
              </a:rPr>
              <a:t>Best Practices for Detail Overlay </a:t>
            </a:r>
            <a:br>
              <a:rPr lang="en-US" dirty="0">
                <a:latin typeface="Arial" pitchFamily="34" charset="0"/>
                <a:cs typeface="Arial" pitchFamily="34" charset="0"/>
              </a:rPr>
            </a:br>
            <a:endParaRPr lang="en-US" dirty="0"/>
          </a:p>
        </p:txBody>
      </p:sp>
      <p:sp>
        <p:nvSpPr>
          <p:cNvPr id="3" name="Content Placeholder 2"/>
          <p:cNvSpPr>
            <a:spLocks noGrp="1"/>
          </p:cNvSpPr>
          <p:nvPr>
            <p:ph idx="1"/>
          </p:nvPr>
        </p:nvSpPr>
        <p:spPr>
          <a:xfrm>
            <a:off x="838200" y="1091821"/>
            <a:ext cx="10515600" cy="5145206"/>
          </a:xfrm>
        </p:spPr>
        <p:txBody>
          <a:bodyPr>
            <a:normAutofit/>
          </a:bodyPr>
          <a:lstStyle/>
          <a:p>
            <a:r>
              <a:rPr lang="en-US" sz="2400" dirty="0" smtClean="0">
                <a:latin typeface="Arial" pitchFamily="34" charset="0"/>
                <a:cs typeface="Arial" pitchFamily="34" charset="0"/>
              </a:rPr>
              <a:t>Use </a:t>
            </a:r>
            <a:r>
              <a:rPr lang="en-US" sz="2400" dirty="0">
                <a:latin typeface="Arial" pitchFamily="34" charset="0"/>
                <a:cs typeface="Arial" pitchFamily="34" charset="0"/>
              </a:rPr>
              <a:t>hover when clicking the object is reserved for a different action. In Yahoo! News, clicking on the link takes you to the news story page. Hovering gives you a sneak peek. </a:t>
            </a:r>
          </a:p>
          <a:p>
            <a:r>
              <a:rPr lang="en-US" sz="2400" dirty="0" smtClean="0">
                <a:latin typeface="Arial" pitchFamily="34" charset="0"/>
                <a:cs typeface="Arial" pitchFamily="34" charset="0"/>
              </a:rPr>
              <a:t>Use </a:t>
            </a:r>
            <a:r>
              <a:rPr lang="en-US" sz="2400" dirty="0">
                <a:latin typeface="Arial" pitchFamily="34" charset="0"/>
                <a:cs typeface="Arial" pitchFamily="34" charset="0"/>
              </a:rPr>
              <a:t>hover when it is not obvious how to get more information. If you use hover to activate the details, you don’t need additional user interface controls for activation. </a:t>
            </a:r>
          </a:p>
          <a:p>
            <a:r>
              <a:rPr lang="en-US" sz="2400" dirty="0" smtClean="0">
                <a:latin typeface="Arial" pitchFamily="34" charset="0"/>
                <a:cs typeface="Arial" pitchFamily="34" charset="0"/>
              </a:rPr>
              <a:t>Use </a:t>
            </a:r>
            <a:r>
              <a:rPr lang="en-US" sz="2400" dirty="0">
                <a:latin typeface="Arial" pitchFamily="34" charset="0"/>
                <a:cs typeface="Arial" pitchFamily="34" charset="0"/>
              </a:rPr>
              <a:t>click if you prefer to make getting details more explicit. Usually you will couple this with a “see more” or a button that exposes more detail. Yahoo! Foods (Figure 5-11) uses a red arrow to indicate drop-down information. AOL Finance uses a blue arrow button to indicate more information (Figure 3-10). </a:t>
            </a:r>
          </a:p>
          <a:p>
            <a:r>
              <a:rPr lang="en-US" sz="2400" dirty="0" smtClean="0">
                <a:latin typeface="Arial" pitchFamily="34" charset="0"/>
                <a:cs typeface="Arial" pitchFamily="34" charset="0"/>
              </a:rPr>
              <a:t>Use </a:t>
            </a:r>
            <a:r>
              <a:rPr lang="en-US" sz="2400" dirty="0">
                <a:latin typeface="Arial" pitchFamily="34" charset="0"/>
                <a:cs typeface="Arial" pitchFamily="34" charset="0"/>
              </a:rPr>
              <a:t>click if you will be providing additional links inside the overlay. Trying to keep an overlay in place (that was activated by hover) and click a link inside it is difficult. </a:t>
            </a:r>
          </a:p>
          <a:p>
            <a:endParaRPr lang="en-US" sz="2400"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80</a:t>
            </a:fld>
            <a:endParaRPr lang="en-IN" dirty="0"/>
          </a:p>
        </p:txBody>
      </p:sp>
    </p:spTree>
    <p:extLst>
      <p:ext uri="{BB962C8B-B14F-4D97-AF65-F5344CB8AC3E}">
        <p14:creationId xmlns:p14="http://schemas.microsoft.com/office/powerpoint/2010/main" val="420744862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479"/>
            <a:ext cx="10515600" cy="900751"/>
          </a:xfrm>
        </p:spPr>
        <p:txBody>
          <a:bodyPr/>
          <a:lstStyle/>
          <a:p>
            <a:pPr algn="ctr"/>
            <a:r>
              <a:rPr lang="en-US" dirty="0">
                <a:latin typeface="Arial" pitchFamily="34" charset="0"/>
                <a:cs typeface="Arial" pitchFamily="34" charset="0"/>
              </a:rPr>
              <a:t>Input Overlay </a:t>
            </a:r>
          </a:p>
        </p:txBody>
      </p:sp>
      <p:sp>
        <p:nvSpPr>
          <p:cNvPr id="3" name="Content Placeholder 2"/>
          <p:cNvSpPr>
            <a:spLocks noGrp="1"/>
          </p:cNvSpPr>
          <p:nvPr>
            <p:ph idx="1"/>
          </p:nvPr>
        </p:nvSpPr>
        <p:spPr>
          <a:xfrm>
            <a:off x="838200" y="1091821"/>
            <a:ext cx="10515600" cy="5145206"/>
          </a:xfrm>
        </p:spPr>
        <p:txBody>
          <a:bodyPr/>
          <a:lstStyle/>
          <a:p>
            <a:r>
              <a:rPr lang="en-US" dirty="0">
                <a:latin typeface="Arial" pitchFamily="34" charset="0"/>
                <a:cs typeface="Arial" pitchFamily="34" charset="0"/>
              </a:rPr>
              <a:t>Input Overlay is a lightweight overlay that brings additional input information for each field tabbed into. American Express uses this technique in its registration for premium cards such as its gold card (Figure ). </a:t>
            </a:r>
          </a:p>
        </p:txBody>
      </p:sp>
      <p:sp>
        <p:nvSpPr>
          <p:cNvPr id="4" name="Footer Placeholder 3"/>
          <p:cNvSpPr>
            <a:spLocks noGrp="1"/>
          </p:cNvSpPr>
          <p:nvPr>
            <p:ph type="ftr" sz="quarter" idx="11"/>
          </p:nvPr>
        </p:nvSpPr>
        <p:spPr/>
        <p:txBody>
          <a:bodyPr/>
          <a:lstStyle/>
          <a:p>
            <a:r>
              <a:rPr lang="en-IN" dirty="0" smtClean="0"/>
              <a:t>Unit-V</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81</a:t>
            </a:fld>
            <a:endParaRPr lang="en-IN" dirty="0"/>
          </a:p>
        </p:txBody>
      </p:sp>
    </p:spTree>
    <p:extLst>
      <p:ext uri="{BB962C8B-B14F-4D97-AF65-F5344CB8AC3E}">
        <p14:creationId xmlns:p14="http://schemas.microsoft.com/office/powerpoint/2010/main" val="42074486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EA93A9-5677-464A-94D2-8FCADE6AECBE}"/>
              </a:ext>
            </a:extLst>
          </p:cNvPr>
          <p:cNvSpPr>
            <a:spLocks noGrp="1"/>
          </p:cNvSpPr>
          <p:nvPr>
            <p:ph type="title"/>
          </p:nvPr>
        </p:nvSpPr>
        <p:spPr>
          <a:xfrm>
            <a:off x="838200" y="204717"/>
            <a:ext cx="10515600" cy="805217"/>
          </a:xfrm>
        </p:spPr>
        <p:txBody>
          <a:bodyPr>
            <a:normAutofit/>
          </a:bodyPr>
          <a:lstStyle/>
          <a:p>
            <a:pPr algn="ctr"/>
            <a:r>
              <a:rPr lang="en-US" dirty="0" smtClean="0">
                <a:latin typeface="Arial" pitchFamily="34" charset="0"/>
                <a:cs typeface="Arial" pitchFamily="34" charset="0"/>
              </a:rPr>
              <a:t>Drag </a:t>
            </a:r>
            <a:r>
              <a:rPr lang="en-US" dirty="0">
                <a:latin typeface="Arial" pitchFamily="34" charset="0"/>
                <a:cs typeface="Arial" pitchFamily="34" charset="0"/>
              </a:rPr>
              <a:t>&amp; Drop </a:t>
            </a:r>
            <a:endParaRPr lang="en-IN" dirty="0">
              <a:latin typeface="Arial" pitchFamily="34" charset="0"/>
              <a:cs typeface="Arial" pitchFamily="34" charset="0"/>
            </a:endParaRPr>
          </a:p>
        </p:txBody>
      </p:sp>
      <p:sp>
        <p:nvSpPr>
          <p:cNvPr id="3" name="Content Placeholder 2">
            <a:extLst>
              <a:ext uri="{FF2B5EF4-FFF2-40B4-BE49-F238E27FC236}">
                <a16:creationId xmlns="" xmlns:a16="http://schemas.microsoft.com/office/drawing/2014/main" id="{CD69BEB6-7D28-4645-9787-59009D90F2B5}"/>
              </a:ext>
            </a:extLst>
          </p:cNvPr>
          <p:cNvSpPr>
            <a:spLocks noGrp="1"/>
          </p:cNvSpPr>
          <p:nvPr>
            <p:ph idx="1"/>
          </p:nvPr>
        </p:nvSpPr>
        <p:spPr>
          <a:xfrm>
            <a:off x="838200" y="1160060"/>
            <a:ext cx="10515600" cy="5016903"/>
          </a:xfrm>
        </p:spPr>
        <p:txBody>
          <a:bodyPr>
            <a:normAutofit/>
          </a:bodyPr>
          <a:lstStyle/>
          <a:p>
            <a:endParaRPr lang="en-US" dirty="0"/>
          </a:p>
        </p:txBody>
      </p:sp>
      <p:pic>
        <p:nvPicPr>
          <p:cNvPr id="4" name="Picture 3">
            <a:extLst>
              <a:ext uri="{FF2B5EF4-FFF2-40B4-BE49-F238E27FC236}">
                <a16:creationId xmlns="" xmlns:a16="http://schemas.microsoft.com/office/drawing/2014/main" id="{BF91B66A-E9E9-4DB4-B818-B7E98942B8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314" t="1443" r="8019" b="8872"/>
          <a:stretch/>
        </p:blipFill>
        <p:spPr>
          <a:xfrm>
            <a:off x="0" y="5727940"/>
            <a:ext cx="1054276" cy="1130059"/>
          </a:xfrm>
          <a:prstGeom prst="rect">
            <a:avLst/>
          </a:prstGeom>
        </p:spPr>
      </p:pic>
      <p:sp>
        <p:nvSpPr>
          <p:cNvPr id="5" name="Slide Number Placeholder 4">
            <a:extLst>
              <a:ext uri="{FF2B5EF4-FFF2-40B4-BE49-F238E27FC236}">
                <a16:creationId xmlns="" xmlns:a16="http://schemas.microsoft.com/office/drawing/2014/main" id="{139E8F81-82A2-41E2-A5CC-CD756585E072}"/>
              </a:ext>
            </a:extLst>
          </p:cNvPr>
          <p:cNvSpPr>
            <a:spLocks noGrp="1"/>
          </p:cNvSpPr>
          <p:nvPr>
            <p:ph type="sldNum" sz="quarter" idx="12"/>
          </p:nvPr>
        </p:nvSpPr>
        <p:spPr/>
        <p:txBody>
          <a:bodyPr/>
          <a:lstStyle/>
          <a:p>
            <a:fld id="{236A2DA2-38D1-4472-B02D-8498B342C0EB}" type="slidenum">
              <a:rPr lang="en-IN" smtClean="0"/>
              <a:pPr/>
              <a:t>9</a:t>
            </a:fld>
            <a:endParaRPr lang="en-IN" dirty="0"/>
          </a:p>
        </p:txBody>
      </p:sp>
      <p:sp>
        <p:nvSpPr>
          <p:cNvPr id="6" name="Footer Placeholder 5"/>
          <p:cNvSpPr>
            <a:spLocks noGrp="1"/>
          </p:cNvSpPr>
          <p:nvPr>
            <p:ph type="ftr" sz="quarter" idx="11"/>
          </p:nvPr>
        </p:nvSpPr>
        <p:spPr/>
        <p:txBody>
          <a:bodyPr/>
          <a:lstStyle/>
          <a:p>
            <a:r>
              <a:rPr lang="en-IN" dirty="0" smtClean="0"/>
              <a:t>Unit-V</a:t>
            </a:r>
            <a:endParaRPr lang="en-IN"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245" y="1460737"/>
            <a:ext cx="7191375"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5421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Waveform</Template>
  <TotalTime>3666</TotalTime>
  <Words>5013</Words>
  <Application>Microsoft Office PowerPoint</Application>
  <PresentationFormat>Custom</PresentationFormat>
  <Paragraphs>573</Paragraphs>
  <Slides>81</Slides>
  <Notes>0</Notes>
  <HiddenSlides>0</HiddenSlides>
  <MMClips>0</MMClip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Office Theme</vt:lpstr>
      <vt:lpstr>UNIT 5  Web Interface Design</vt:lpstr>
      <vt:lpstr>Drag &amp; Drop </vt:lpstr>
      <vt:lpstr>Drag &amp; Drop </vt:lpstr>
      <vt:lpstr>Drag &amp; Drop </vt:lpstr>
      <vt:lpstr>Drag &amp; Drop </vt:lpstr>
      <vt:lpstr>Drag &amp; Drop </vt:lpstr>
      <vt:lpstr>Drag &amp; Drop </vt:lpstr>
      <vt:lpstr>Drag &amp; Drop </vt:lpstr>
      <vt:lpstr>Drag &amp; Drop </vt:lpstr>
      <vt:lpstr>Drag &amp; Drop </vt:lpstr>
      <vt:lpstr>Drag &amp; Drop </vt:lpstr>
      <vt:lpstr>Drag &amp; Drop </vt:lpstr>
      <vt:lpstr>Insertion target </vt:lpstr>
      <vt:lpstr>Drag &amp; Drop </vt:lpstr>
      <vt:lpstr>Drag &amp; Drop </vt:lpstr>
      <vt:lpstr>Drag &amp; Drop </vt:lpstr>
      <vt:lpstr>Drag &amp; Drop </vt:lpstr>
      <vt:lpstr>Drag &amp; Drop </vt:lpstr>
      <vt:lpstr>Drag lens </vt:lpstr>
      <vt:lpstr>Best Practices for Drag and Drop List </vt:lpstr>
      <vt:lpstr>Drag and Drop Object </vt:lpstr>
      <vt:lpstr>PowerPoint Presentation</vt:lpstr>
      <vt:lpstr>PowerPoint Presentation</vt:lpstr>
      <vt:lpstr>Best Practices for Drag and Drop Object  </vt:lpstr>
      <vt:lpstr>Drag and Drop Action </vt:lpstr>
      <vt:lpstr>Yahoo! Photos </vt:lpstr>
      <vt:lpstr>PowerPoint Presentation</vt:lpstr>
      <vt:lpstr>Best Practices for Drag and Drop Action </vt:lpstr>
      <vt:lpstr>Drag and Drop Collection </vt:lpstr>
      <vt:lpstr>PowerPoint Presentation</vt:lpstr>
      <vt:lpstr>PowerPoint Presentation</vt:lpstr>
      <vt:lpstr> Best Practices for Drag and Drop Collection   </vt:lpstr>
      <vt:lpstr>Challenges of Drag and Drop </vt:lpstr>
      <vt:lpstr>General Best Practices for Drag and Drop </vt:lpstr>
      <vt:lpstr>Direct Selection </vt:lpstr>
      <vt:lpstr>Toggle Selection </vt:lpstr>
      <vt:lpstr>Gmail uses checkbox selection to operate on messages </vt:lpstr>
      <vt:lpstr>Toggle Selection with checkboxes </vt:lpstr>
      <vt:lpstr>Best Practices for Toggle Selection </vt:lpstr>
      <vt:lpstr>Collected Selection </vt:lpstr>
      <vt:lpstr>PowerPoint Presentation</vt:lpstr>
      <vt:lpstr>Best Practices for Collected Selection </vt:lpstr>
      <vt:lpstr>Object Selection </vt:lpstr>
      <vt:lpstr>PowerPoint Presentation</vt:lpstr>
      <vt:lpstr>Best Practices for Object Selection </vt:lpstr>
      <vt:lpstr>Hybrid Selection </vt:lpstr>
      <vt:lpstr>Hybrid Selection </vt:lpstr>
      <vt:lpstr>Blending two models </vt:lpstr>
      <vt:lpstr>Best Practices for Hybrid Selection </vt:lpstr>
      <vt:lpstr>Contextual Tools </vt:lpstr>
      <vt:lpstr> Always-Visible Tools  </vt:lpstr>
      <vt:lpstr> Always-Visible Tools  </vt:lpstr>
      <vt:lpstr> Always-Visible Tools  </vt:lpstr>
      <vt:lpstr>Hover-Reveal Tools</vt:lpstr>
      <vt:lpstr>Hover-Reveal Tools</vt:lpstr>
      <vt:lpstr>Best Practices for Hover-Reveal Tools </vt:lpstr>
      <vt:lpstr>Toggle-Reveal Tools </vt:lpstr>
      <vt:lpstr>Best Practices for Toggle-Reveal Tools </vt:lpstr>
      <vt:lpstr>Multi-Level Tools </vt:lpstr>
      <vt:lpstr>Muttons </vt:lpstr>
      <vt:lpstr>Muttons </vt:lpstr>
      <vt:lpstr>Best Practices for Multi-Level Tools </vt:lpstr>
      <vt:lpstr>Secondary Menu </vt:lpstr>
      <vt:lpstr>PowerPoint Presentation</vt:lpstr>
      <vt:lpstr>PowerPoint Presentation</vt:lpstr>
      <vt:lpstr>Best Practices for Secondary Menus </vt:lpstr>
      <vt:lpstr>General Practices for Contextual Tools </vt:lpstr>
      <vt:lpstr>General Practices for Contextual Tools </vt:lpstr>
      <vt:lpstr>Overlays </vt:lpstr>
      <vt:lpstr>Overlays </vt:lpstr>
      <vt:lpstr>Overlays </vt:lpstr>
      <vt:lpstr>Lightweight overlays</vt:lpstr>
      <vt:lpstr>PowerPoint Presentation</vt:lpstr>
      <vt:lpstr>Dialog Overlay </vt:lpstr>
      <vt:lpstr>PowerPoint Presentation</vt:lpstr>
      <vt:lpstr>Best Practices for Dialog Overlay </vt:lpstr>
      <vt:lpstr>Detail Overlay </vt:lpstr>
      <vt:lpstr>Detail Overlay </vt:lpstr>
      <vt:lpstr> Best Practices for Detail Overlay  </vt:lpstr>
      <vt:lpstr> Best Practices for Detail Overlay  </vt:lpstr>
      <vt:lpstr>Input Overlay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yashwanth yashwanth</dc:creator>
  <cp:lastModifiedBy>Windows User</cp:lastModifiedBy>
  <cp:revision>156</cp:revision>
  <dcterms:created xsi:type="dcterms:W3CDTF">2020-08-20T15:23:58Z</dcterms:created>
  <dcterms:modified xsi:type="dcterms:W3CDTF">2020-12-03T03:20:30Z</dcterms:modified>
</cp:coreProperties>
</file>